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 id="2147483715" r:id="rId2"/>
    <p:sldMasterId id="2147483732" r:id="rId3"/>
  </p:sldMasterIdLst>
  <p:notesMasterIdLst>
    <p:notesMasterId r:id="rId82"/>
  </p:notesMasterIdLst>
  <p:handoutMasterIdLst>
    <p:handoutMasterId r:id="rId83"/>
  </p:handoutMasterIdLst>
  <p:sldIdLst>
    <p:sldId id="268" r:id="rId4"/>
    <p:sldId id="652" r:id="rId5"/>
    <p:sldId id="651" r:id="rId6"/>
    <p:sldId id="386" r:id="rId7"/>
    <p:sldId id="436" r:id="rId8"/>
    <p:sldId id="434" r:id="rId9"/>
    <p:sldId id="472" r:id="rId10"/>
    <p:sldId id="387" r:id="rId11"/>
    <p:sldId id="388" r:id="rId12"/>
    <p:sldId id="390" r:id="rId13"/>
    <p:sldId id="439" r:id="rId14"/>
    <p:sldId id="391" r:id="rId15"/>
    <p:sldId id="544" r:id="rId16"/>
    <p:sldId id="545" r:id="rId17"/>
    <p:sldId id="546" r:id="rId18"/>
    <p:sldId id="547" r:id="rId19"/>
    <p:sldId id="548" r:id="rId20"/>
    <p:sldId id="549" r:id="rId21"/>
    <p:sldId id="550" r:id="rId22"/>
    <p:sldId id="551" r:id="rId23"/>
    <p:sldId id="552" r:id="rId24"/>
    <p:sldId id="553" r:id="rId25"/>
    <p:sldId id="554" r:id="rId26"/>
    <p:sldId id="555" r:id="rId27"/>
    <p:sldId id="556" r:id="rId28"/>
    <p:sldId id="604" r:id="rId29"/>
    <p:sldId id="605" r:id="rId30"/>
    <p:sldId id="606" r:id="rId31"/>
    <p:sldId id="607" r:id="rId32"/>
    <p:sldId id="608" r:id="rId33"/>
    <p:sldId id="609" r:id="rId34"/>
    <p:sldId id="610" r:id="rId35"/>
    <p:sldId id="611" r:id="rId36"/>
    <p:sldId id="613" r:id="rId37"/>
    <p:sldId id="614" r:id="rId38"/>
    <p:sldId id="615" r:id="rId39"/>
    <p:sldId id="616" r:id="rId40"/>
    <p:sldId id="617" r:id="rId41"/>
    <p:sldId id="560" r:id="rId42"/>
    <p:sldId id="618" r:id="rId43"/>
    <p:sldId id="619" r:id="rId44"/>
    <p:sldId id="620" r:id="rId45"/>
    <p:sldId id="621" r:id="rId46"/>
    <p:sldId id="572" r:id="rId47"/>
    <p:sldId id="623" r:id="rId48"/>
    <p:sldId id="624" r:id="rId49"/>
    <p:sldId id="558" r:id="rId50"/>
    <p:sldId id="562" r:id="rId51"/>
    <p:sldId id="625" r:id="rId52"/>
    <p:sldId id="563" r:id="rId53"/>
    <p:sldId id="626" r:id="rId54"/>
    <p:sldId id="564" r:id="rId55"/>
    <p:sldId id="627" r:id="rId56"/>
    <p:sldId id="521" r:id="rId57"/>
    <p:sldId id="489" r:id="rId58"/>
    <p:sldId id="473" r:id="rId59"/>
    <p:sldId id="461" r:id="rId60"/>
    <p:sldId id="460" r:id="rId61"/>
    <p:sldId id="629" r:id="rId62"/>
    <p:sldId id="475" r:id="rId63"/>
    <p:sldId id="630" r:id="rId64"/>
    <p:sldId id="648" r:id="rId65"/>
    <p:sldId id="631" r:id="rId66"/>
    <p:sldId id="649" r:id="rId67"/>
    <p:sldId id="650" r:id="rId68"/>
    <p:sldId id="632" r:id="rId69"/>
    <p:sldId id="633" r:id="rId70"/>
    <p:sldId id="635" r:id="rId71"/>
    <p:sldId id="634" r:id="rId72"/>
    <p:sldId id="636" r:id="rId73"/>
    <p:sldId id="637" r:id="rId74"/>
    <p:sldId id="640" r:id="rId75"/>
    <p:sldId id="641" r:id="rId76"/>
    <p:sldId id="643" r:id="rId77"/>
    <p:sldId id="644" r:id="rId78"/>
    <p:sldId id="645" r:id="rId79"/>
    <p:sldId id="646" r:id="rId80"/>
    <p:sldId id="653" r:id="rId81"/>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5" autoAdjust="0"/>
    <p:restoredTop sz="86871" autoAdjust="0"/>
  </p:normalViewPr>
  <p:slideViewPr>
    <p:cSldViewPr>
      <p:cViewPr varScale="1">
        <p:scale>
          <a:sx n="79" d="100"/>
          <a:sy n="79" d="100"/>
        </p:scale>
        <p:origin x="912" y="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3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binary classifiers. So that might include a simple binary decision about email (spam or not-spam).  Or imagine that we are the proprietors of the Delicious Pie Company and we want to find out what people are saying about our pies on social media.  We want to know if a particular social media post is talking about our pies (positive) or isn't (negative).</a:t>
            </a:r>
            <a:br>
              <a:rPr lang="en-US" dirty="0"/>
            </a:br>
            <a:r>
              <a:rPr lang="en-US" dirty="0"/>
              <a:t/>
            </a:r>
            <a:br>
              <a:rPr lang="en-US" dirty="0"/>
            </a:br>
            <a:r>
              <a:rPr lang="en-US" dirty="0"/>
              <a:t>To evaluate such a binary classifier, we'll need to know two things.  What our classifier said about each email or post, and what it should have said, i.e. the correct answer, usually as defined by human labelers.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08566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first step is the confusion matrix a table for visualizing how an algorithm performs with respect to the human gold labels, We use two dimensions (system output and gold labels), and each cell labels a set of possible outcomes.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the pie detection case, for example, true positives are posts that are indeed about Delicious Pie (indicated by human-created gold labels) that our system correctly said were about pie. False negatives are posts that are indeed about pie but our system incorrectly labeled as pie.   False positives are posts that aren't about pie but our system incorrectly said they were.  And true negatives are non-pie-posts that are system correctly said were not about pie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60700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 Here is the equation for </a:t>
            </a:r>
            <a:r>
              <a:rPr lang="en-US" sz="1800" i="1" dirty="0">
                <a:effectLst/>
                <a:latin typeface="NimbusRomNo9L"/>
              </a:rPr>
              <a:t>accuracy: what </a:t>
            </a:r>
            <a:r>
              <a:rPr lang="en-US" sz="1800" dirty="0">
                <a:effectLst/>
                <a:latin typeface="NimbusRomNo9L"/>
              </a:rPr>
              <a:t>percentage of all the observations (for the spam or pie examples that means all emails or tweets) our system labeled correctly. Although accuracy might seem a natural metric, we generally don’t use it for text classification tasks.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Although accuracy might seem a natural metric, we generally don’t use it for text classification tasks.</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466640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Why don't we use accuracy? …Accuracy doesn't work well when we're dealing with uncommon or imbalanced classes. Suppose we look at a million social media posts to find Delicious Pie-lovers.  Now most posts on the web are not about our pie, so let's imagine that only 100 posts are about our pie, and 999,900 are about something else.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Now imagine we have the following really simple classifier: Every post is "not about pie"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453691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Let's see what happens.</a:t>
            </a: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98298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But this fabulous ‘no pie’ classifier would be completely useless, since it wouldn’t find a single one of the customer comments we are looking for. In other words, accuracy is not a good metric when the goal is to discover something that is rare, or at least not completely balanced in frequency, which is a very common situation in the world.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808696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is out of the things the system  selected (the set of emails or tweets the </a:t>
            </a:r>
            <a:r>
              <a:rPr lang="en-US" dirty="0" err="1"/>
              <a:t>sytstem</a:t>
            </a:r>
            <a:r>
              <a:rPr lang="en-US" dirty="0"/>
              <a:t> claimed were positive, i.e. spam or pie-related), how many did it get right? how many were true positives, out of what I selected (true positives _ false positives). </a:t>
            </a:r>
            <a:br>
              <a:rPr lang="en-US" dirty="0"/>
            </a:br>
            <a:r>
              <a:rPr lang="en-US" dirty="0"/>
              <a:t/>
            </a:r>
            <a:br>
              <a:rPr lang="en-US" dirty="0"/>
            </a:br>
            <a:r>
              <a:rPr lang="en-US" dirty="0"/>
              <a:t>Recall is out of all the correct items that should have been positive, what % of them did the system select?  So out of  all the things that are gold positive, how many did the system find as true positives?</a:t>
            </a:r>
            <a:br>
              <a:rPr lang="en-US" dirty="0"/>
            </a:br>
            <a:r>
              <a:rPr lang="en-US" dirty="0"/>
              <a:t/>
            </a:r>
            <a:br>
              <a:rPr lang="en-US" dirty="0"/>
            </a:br>
            <a:r>
              <a:rPr lang="en-US" dirty="0"/>
              <a:t>So precision is about how much garbage we included in our findings; recall is more about making sure we didn't miss any treasure.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99272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Recall and Precision will correctly evaluate our stupid "just say no" classifier as a bad classifier. The recall will be 0, since we returned no true positives out of the 100 true pie tweets (0 + 100).   Precision is similarly 0 or in fact undefined, since both the numerator and denominator are 0.  The metrics correctly assigns bad scores to our useless classifier. </a:t>
            </a:r>
          </a:p>
          <a:p>
            <a:r>
              <a:rPr lang="en-US" sz="1800" dirty="0">
                <a:effectLst/>
                <a:latin typeface="NimbusRomNo9L"/>
              </a:rPr>
              <a:t/>
            </a:r>
            <a:br>
              <a:rPr lang="en-US" sz="1800" dirty="0">
                <a:effectLst/>
                <a:latin typeface="NimbusRomNo9L"/>
              </a:rPr>
            </a:br>
            <a:r>
              <a:rPr lang="en-US" dirty="0">
                <a:latin typeface="Arial" charset="0"/>
                <a:ea typeface="ＭＳ Ｐゴシック" charset="0"/>
                <a:cs typeface="ＭＳ Ｐゴシック" charset="0"/>
              </a:rPr>
              <a:t>[note that this is a particular egregious example, but in normal situations there  is typically a trade-off between precision and recall!]</a:t>
            </a:r>
          </a:p>
          <a:p>
            <a:r>
              <a:rPr lang="en-US" dirty="0">
                <a:latin typeface="Arial" charset="0"/>
                <a:ea typeface="ＭＳ Ｐゴシック" charset="0"/>
                <a:cs typeface="ＭＳ Ｐゴシック" charset="0"/>
              </a:rPr>
              <a:t>[to get high precision, a system should be very reluctant to guess – but then it may miss somethings and have poor recall]</a:t>
            </a:r>
          </a:p>
          <a:p>
            <a:r>
              <a:rPr lang="en-US" dirty="0">
                <a:latin typeface="Arial" charset="0"/>
                <a:ea typeface="ＭＳ Ｐゴシック" charset="0"/>
                <a:cs typeface="ＭＳ Ｐゴシック" charset="0"/>
              </a:rPr>
              <a:t>[to get high recall, a system </a:t>
            </a:r>
            <a:r>
              <a:rPr lang="en-US" dirty="0" err="1">
                <a:latin typeface="Arial" charset="0"/>
                <a:ea typeface="ＭＳ Ｐゴシック" charset="0"/>
                <a:cs typeface="ＭＳ Ｐゴシック" charset="0"/>
              </a:rPr>
              <a:t>shoul</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dbe</a:t>
            </a:r>
            <a:r>
              <a:rPr lang="en-US" dirty="0">
                <a:latin typeface="Arial" charset="0"/>
                <a:ea typeface="ＭＳ Ｐゴシック" charset="0"/>
                <a:cs typeface="ＭＳ Ｐゴシック" charset="0"/>
              </a:rPr>
              <a:t> very willing to guess– but then it may return some junk and have poor precision]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891419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68</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 combined measure: F-1: </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Why this function instead of just the arithmetic or geometric mean?  F1 turns out to be the harmonic mean between precision and recall</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97365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69</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F1 is a special case of the F-measure: weighted harmonic mean of precision and recall.  </a:t>
            </a:r>
          </a:p>
          <a:p>
            <a:r>
              <a:rPr lang="en-US" sz="1200" dirty="0">
                <a:effectLst/>
                <a:latin typeface="NimbusRomNo9L"/>
              </a:rPr>
              <a:t>The harmonic mean of a set of numbers is the reciprocal of the arithmetic mean of reciprocals. </a:t>
            </a:r>
          </a:p>
          <a:p>
            <a:endParaRPr lang="en-US" sz="1200" dirty="0">
              <a:effectLst/>
              <a:latin typeface="NimbusRomNo9L"/>
            </a:endParaRPr>
          </a:p>
          <a:p>
            <a:r>
              <a:rPr lang="en-US" sz="1200" dirty="0">
                <a:effectLst/>
                <a:latin typeface="NimbusRomNo9L"/>
              </a:rPr>
              <a:t>You can see here that F score is the harmonic mean, if we replace alpha with ½ we get 2/ (1/p + 1/r).  </a:t>
            </a:r>
          </a:p>
          <a:p>
            <a:r>
              <a:rPr lang="en-US" sz="1800" dirty="0">
                <a:effectLst/>
                <a:latin typeface="NimbusRomNo9L"/>
              </a:rPr>
              <a:t>The Harmonic mean of two values  is closer to the minimum of the two numbers than arithmetic or geometric mean, so it weighs the lower of the two numbers more heavily.  </a:t>
            </a:r>
            <a:r>
              <a:rPr lang="en-US" sz="1800" dirty="0">
                <a:effectLst/>
                <a:latin typeface="Arial" pitchFamily="-65" charset="0"/>
                <a:ea typeface="ＭＳ Ｐゴシック" pitchFamily="-65" charset="-128"/>
              </a:rPr>
              <a:t>That is, </a:t>
            </a:r>
            <a:r>
              <a:rPr lang="en-US" dirty="0">
                <a:latin typeface="Arial" charset="0"/>
                <a:ea typeface="ＭＳ Ｐゴシック" charset="0"/>
                <a:cs typeface="ＭＳ Ｐゴシック" charset="0"/>
              </a:rPr>
              <a:t>if P and R are far apart, F will be nearer the lower value, which makes it a kind of conservative mean in this situation.  Thus to do well on F1, you have to do well on BOTH P and 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Why the weights? in some applications you may care more about P or R. In practice we mainly use the balanced measure with beta = 1 and alpha =1/2</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36579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pPr/>
              <a:t>10</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Lots of classification tasks have more than two classes, like sentiment could be 3-way. Consider the confusion matrix for a hypothetical 3-way</a:t>
            </a:r>
            <a:r>
              <a:rPr lang="en-US" sz="1800" i="1" dirty="0">
                <a:effectLst/>
                <a:latin typeface="NimbusRomNo9L"/>
              </a:rPr>
              <a:t> </a:t>
            </a:r>
            <a:r>
              <a:rPr lang="en-US" sz="1800" dirty="0">
                <a:effectLst/>
                <a:latin typeface="NimbusRomNo9L"/>
              </a:rPr>
              <a:t>email categorization decision (urgent, normal, spam). Notice that the system mistakenly labeled one spam document as urgent. We can compute distinct precision and recall values for each class.  For example, the precision of the urgent category is 8 (the true positive </a:t>
            </a:r>
            <a:r>
              <a:rPr lang="en-US" sz="1800" dirty="0" err="1">
                <a:effectLst/>
                <a:latin typeface="NimbusRomNo9L"/>
              </a:rPr>
              <a:t>urgents</a:t>
            </a:r>
            <a:r>
              <a:rPr lang="en-US" sz="1800" dirty="0">
                <a:effectLst/>
                <a:latin typeface="NimbusRomNo9L"/>
              </a:rPr>
              <a:t>) over the true positives + false positives (the 10 normal and that 1 spam).  The result, however, is 3 separate precision values and 3  </a:t>
            </a:r>
            <a:r>
              <a:rPr lang="en-US" sz="1800" dirty="0" err="1">
                <a:effectLst/>
                <a:latin typeface="NimbusRomNo9L"/>
              </a:rPr>
              <a:t>separaterecall</a:t>
            </a:r>
            <a:r>
              <a:rPr lang="en-US" sz="1800" dirty="0">
                <a:effectLst/>
                <a:latin typeface="NimbusRomNo9L"/>
              </a:rPr>
              <a:t> values!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503324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To derive a single metric from these 3 sets of precisions and recalls, we can combine these in two ways.  In </a:t>
            </a:r>
            <a:r>
              <a:rPr lang="en-US" dirty="0" err="1">
                <a:solidFill>
                  <a:srgbClr val="000000"/>
                </a:solidFill>
                <a:effectLst/>
                <a:latin typeface="Monaco" pitchFamily="2" charset="77"/>
              </a:rPr>
              <a:t>macroaveraging</a:t>
            </a:r>
            <a:r>
              <a:rPr lang="en-US" dirty="0">
                <a:solidFill>
                  <a:srgbClr val="000000"/>
                </a:solidFill>
                <a:effectLst/>
                <a:latin typeface="Monaco" pitchFamily="2" charset="77"/>
              </a:rPr>
              <a:t>, we compute the performance for each class, and then average over classes.  That is, we take the same precisions and recalls we computed on the previsions slide, one set for Urgent, one set for Normal, and one set for spam, and we just average those precisions to get a single macro average.</a:t>
            </a:r>
          </a:p>
          <a:p>
            <a:endParaRPr lang="en-US" dirty="0">
              <a:solidFill>
                <a:srgbClr val="000000"/>
              </a:solidFill>
              <a:effectLst/>
              <a:latin typeface="Monaco" pitchFamily="2" charset="77"/>
            </a:endParaRPr>
          </a:p>
          <a:p>
            <a:r>
              <a:rPr lang="en-US" dirty="0">
                <a:solidFill>
                  <a:srgbClr val="000000"/>
                </a:solidFill>
                <a:effectLst/>
                <a:latin typeface="Monaco" pitchFamily="2" charset="77"/>
              </a:rPr>
              <a:t> In </a:t>
            </a:r>
            <a:r>
              <a:rPr lang="en-US" dirty="0" err="1">
                <a:solidFill>
                  <a:srgbClr val="000000"/>
                </a:solidFill>
                <a:effectLst/>
                <a:latin typeface="Monaco" pitchFamily="2" charset="77"/>
              </a:rPr>
              <a:t>microaveraging</a:t>
            </a:r>
            <a:r>
              <a:rPr lang="en-US" dirty="0">
                <a:solidFill>
                  <a:srgbClr val="000000"/>
                </a:solidFill>
                <a:effectLst/>
                <a:latin typeface="Monaco" pitchFamily="2" charset="77"/>
              </a:rPr>
              <a:t>, we instead first combine the decisions for all classes in a single confusion matrix, and then compute precision and recall from that table.</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Note that the </a:t>
            </a:r>
            <a:r>
              <a:rPr lang="en-US" dirty="0" err="1">
                <a:solidFill>
                  <a:srgbClr val="000000"/>
                </a:solidFill>
                <a:effectLst/>
                <a:latin typeface="Monaco" pitchFamily="2" charset="77"/>
              </a:rPr>
              <a:t>microaverage</a:t>
            </a:r>
            <a:r>
              <a:rPr lang="en-US" dirty="0">
                <a:solidFill>
                  <a:srgbClr val="000000"/>
                </a:solidFill>
                <a:effectLst/>
                <a:latin typeface="Monaco" pitchFamily="2" charset="77"/>
              </a:rPr>
              <a:t> is dominated by the more frequent class (in this case spam), since the counts are pooled and F1 is dominated by the count of true positives. The </a:t>
            </a:r>
            <a:r>
              <a:rPr lang="en-US" dirty="0" err="1">
                <a:solidFill>
                  <a:srgbClr val="000000"/>
                </a:solidFill>
                <a:effectLst/>
                <a:latin typeface="Monaco" pitchFamily="2" charset="77"/>
              </a:rPr>
              <a:t>macroaverage</a:t>
            </a:r>
            <a:r>
              <a:rPr lang="en-US" dirty="0">
                <a:solidFill>
                  <a:srgbClr val="000000"/>
                </a:solidFill>
                <a:effectLst/>
                <a:latin typeface="Monaco" pitchFamily="2" charset="77"/>
              </a:rPr>
              <a:t> better reflects the statistics of the smaller classes, and so is more appropriate when performance on all the classes is equally important. </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71</a:t>
            </a:fld>
            <a:endParaRPr lang="en-US"/>
          </a:p>
        </p:txBody>
      </p:sp>
    </p:spTree>
    <p:extLst>
      <p:ext uri="{BB962C8B-B14F-4D97-AF65-F5344CB8AC3E}">
        <p14:creationId xmlns:p14="http://schemas.microsoft.com/office/powerpoint/2010/main" val="3563157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For any of our NLP tasks, we'll want to think about how to avoid doing harm.  Let's discuss some important considerations for classification.</a:t>
            </a:r>
          </a:p>
        </p:txBody>
      </p:sp>
    </p:spTree>
    <p:extLst>
      <p:ext uri="{BB962C8B-B14F-4D97-AF65-F5344CB8AC3E}">
        <p14:creationId xmlns:p14="http://schemas.microsoft.com/office/powerpoint/2010/main" val="1735741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514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harm is called representational harm. These are harms that affect the representation of a group, for example demeaning them by perpetuating negative stereotypes about them.  For example, </a:t>
            </a:r>
            <a:r>
              <a:rPr lang="en-US" dirty="0" err="1"/>
              <a:t>Kititchenko</a:t>
            </a:r>
            <a:r>
              <a:rPr lang="en-US" dirty="0"/>
              <a:t> and Mohammad in 2018 looked at representational harms in 200 sentiment analysis systems. They did this by creating pairs of sentences that were </a:t>
            </a:r>
            <a:r>
              <a:rPr lang="en-US" dirty="0" err="1"/>
              <a:t>identicial</a:t>
            </a:r>
            <a:r>
              <a:rPr lang="en-US" dirty="0"/>
              <a:t> except for a name.  So a sentence might be "I talked to &lt;person&gt; yesterday".  Then they created two versions of this sentence, one with a common African American name (like Shaniqua), and one with a common European American name (like Stephanie).  </a:t>
            </a:r>
          </a:p>
          <a:p>
            <a:endParaRPr lang="en-US" dirty="0"/>
          </a:p>
          <a:p>
            <a:r>
              <a:rPr lang="en-US" dirty="0"/>
              <a:t>Then they ran all the sentences in these sets of sentence pairs through 200 sentiment analysis systems.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they found is that systems assigned </a:t>
            </a:r>
            <a:r>
              <a:rPr lang="en-US" sz="1200" dirty="0">
                <a:solidFill>
                  <a:srgbClr val="0200FF"/>
                </a:solidFill>
                <a:effectLst/>
                <a:latin typeface="Calibri" panose="020F0502020204030204" pitchFamily="34" charset="0"/>
                <a:cs typeface="Calibri" panose="020F0502020204030204" pitchFamily="34" charset="0"/>
              </a:rPr>
              <a:t>lower sentiment </a:t>
            </a:r>
            <a:r>
              <a:rPr lang="en-US" sz="1200" dirty="0">
                <a:effectLst/>
                <a:latin typeface="Calibri" panose="020F0502020204030204" pitchFamily="34" charset="0"/>
                <a:cs typeface="Calibri" panose="020F0502020204030204" pitchFamily="34" charset="0"/>
              </a:rPr>
              <a:t>and more negative emotion to sentences with </a:t>
            </a:r>
            <a:r>
              <a:rPr lang="en-US" sz="1200" dirty="0">
                <a:solidFill>
                  <a:srgbClr val="0200FF"/>
                </a:solidFill>
                <a:effectLst/>
                <a:latin typeface="Calibri" panose="020F0502020204030204" pitchFamily="34" charset="0"/>
                <a:cs typeface="Calibri" panose="020F0502020204030204" pitchFamily="34" charset="0"/>
              </a:rPr>
              <a:t>African American names</a:t>
            </a:r>
            <a:br>
              <a:rPr lang="en-US" sz="1200" dirty="0">
                <a:solidFill>
                  <a:srgbClr val="0200FF"/>
                </a:solidFill>
                <a:effectLst/>
                <a:latin typeface="Calibri" panose="020F0502020204030204" pitchFamily="34" charset="0"/>
                <a:cs typeface="Calibri" panose="020F0502020204030204" pitchFamily="34" charset="0"/>
              </a:rPr>
            </a:br>
            <a:r>
              <a:rPr lang="en-US" sz="1200" dirty="0">
                <a:solidFill>
                  <a:srgbClr val="0200FF"/>
                </a:solidFill>
                <a:effectLst/>
                <a:latin typeface="Calibri" panose="020F0502020204030204" pitchFamily="34" charset="0"/>
                <a:cs typeface="Calibri" panose="020F0502020204030204" pitchFamily="34" charset="0"/>
              </a:rPr>
              <a:t>This not only perpetuates negative stereotypes about African Americans, but means that a standard NLP tool like sentiment, </a:t>
            </a:r>
            <a:r>
              <a:rPr lang="en-US" sz="1200" dirty="0" err="1">
                <a:solidFill>
                  <a:srgbClr val="0200FF"/>
                </a:solidFill>
                <a:effectLst/>
                <a:latin typeface="Calibri" panose="020F0502020204030204" pitchFamily="34" charset="0"/>
                <a:cs typeface="Calibri" panose="020F0502020204030204" pitchFamily="34" charset="0"/>
              </a:rPr>
              <a:t>widley</a:t>
            </a:r>
            <a:r>
              <a:rPr lang="en-US" sz="1200" dirty="0">
                <a:solidFill>
                  <a:srgbClr val="0200FF"/>
                </a:solidFill>
                <a:effectLst/>
                <a:latin typeface="Calibri" panose="020F0502020204030204" pitchFamily="34" charset="0"/>
                <a:cs typeface="Calibri" panose="020F0502020204030204" pitchFamily="34" charset="0"/>
              </a:rPr>
              <a:t> used in marketing research, mental health studies, and so on, is likely to treats African Americans differently.</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192154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these harms in text classification, and what can we do about it?   These harms are partly caused by biases in the data; classifiers are trained on text that contains bias already.  And research shows that NLP systems have a </a:t>
            </a:r>
            <a:r>
              <a:rPr lang="en-US" dirty="0" err="1"/>
              <a:t>tendancy</a:t>
            </a:r>
            <a:r>
              <a:rPr lang="en-US" dirty="0"/>
              <a:t> to amplify biases that already exist in the training data.</a:t>
            </a:r>
            <a:br>
              <a:rPr lang="en-US" dirty="0"/>
            </a:br>
            <a:r>
              <a:rPr lang="en-US" dirty="0"/>
              <a:t/>
            </a:r>
            <a:br>
              <a:rPr lang="en-US" dirty="0"/>
            </a:br>
            <a:r>
              <a:rPr lang="en-US" dirty="0"/>
              <a:t>The bias can come from the labels.  Labels come from humans too, and humans have biases. And these harms can arise from the algorithms </a:t>
            </a:r>
            <a:r>
              <a:rPr lang="en-US" dirty="0" err="1"/>
              <a:t>thsemlves</a:t>
            </a:r>
            <a:endParaRPr lang="en-US" dirty="0"/>
          </a:p>
          <a:p>
            <a:endParaRPr lang="en-US" dirty="0"/>
          </a:p>
          <a:p>
            <a:r>
              <a:rPr lang="en-US" dirty="0"/>
              <a:t>These problems occur throughout NLP, even in the latest and most powerful neural models.  Indeed, some research suggests that the bigger more powerful NLP models may exhibit even greater examples of these harms.</a:t>
            </a:r>
          </a:p>
          <a:p>
            <a:r>
              <a:rPr lang="en-US" dirty="0"/>
              <a:t/>
            </a:r>
            <a:br>
              <a:rPr lang="en-US" dirty="0"/>
            </a:br>
            <a:r>
              <a:rPr lang="en-US" dirty="0"/>
              <a:t>There are no general-purpose  mitigation algorithms or solutions.  But harm mitigation is an active area of research throughout NLP.</a:t>
            </a:r>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372167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12</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define the Naive Bayes classifier, a basic text classifier that will allow us to introduce many of the fundamental issues in text classification.</a:t>
            </a:r>
          </a:p>
        </p:txBody>
      </p:sp>
    </p:spTree>
    <p:extLst>
      <p:ext uri="{BB962C8B-B14F-4D97-AF65-F5344CB8AC3E}">
        <p14:creationId xmlns:p14="http://schemas.microsoft.com/office/powerpoint/2010/main" val="154141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90865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do a worked example of naïve bayes sentiment analysis, and also introduce the binary multinominal naïve bayes algorithm.</a:t>
            </a:r>
          </a:p>
        </p:txBody>
      </p:sp>
    </p:spTree>
    <p:extLst>
      <p:ext uri="{BB962C8B-B14F-4D97-AF65-F5344CB8AC3E}">
        <p14:creationId xmlns:p14="http://schemas.microsoft.com/office/powerpoint/2010/main" val="280491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5435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concepts of precision and recall, and the F1 metric that combines them.  These concepts are central to the evaluation of classifiers, and we'll use them throughout NLP, not just for Naïve Bayes but also for logistic regression and neural models.</a:t>
            </a:r>
          </a:p>
        </p:txBody>
      </p:sp>
    </p:spTree>
    <p:extLst>
      <p:ext uri="{BB962C8B-B14F-4D97-AF65-F5344CB8AC3E}">
        <p14:creationId xmlns:p14="http://schemas.microsoft.com/office/powerpoint/2010/main" val="636712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847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3/6/2024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Slides adapted from Jure </a:t>
            </a:r>
            <a:r>
              <a:rPr lang="en-US" err="1"/>
              <a:t>Leskovec</a:t>
            </a:r>
            <a:endParaRPr lang="en-US" sz="525"/>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88693135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3/6/2024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3854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6226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6889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63813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3/6/2024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370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3/6/2024</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6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835472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3395494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75903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62539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2716167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39883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151866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58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970397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0451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3/6/2024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5361710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3/6/2024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0440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3/6/2024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9151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3/6/2024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1409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3/6/2024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003128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3/6/2024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028720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3/6/2024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2191311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360935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54299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032530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3/6/2024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11989584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3/6/2024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6006127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6.xml"/><Relationship Id="rId1" Type="http://schemas.openxmlformats.org/officeDocument/2006/relationships/vmlDrawing" Target="../drawings/vmlDrawing4.vml"/><Relationship Id="rId4" Type="http://schemas.openxmlformats.org/officeDocument/2006/relationships/image" Target="../media/image17.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19.emf"/><Relationship Id="rId5" Type="http://schemas.openxmlformats.org/officeDocument/2006/relationships/oleObject" Target="../embeddings/oleObject9.bin"/><Relationship Id="rId4" Type="http://schemas.openxmlformats.org/officeDocument/2006/relationships/image" Target="../media/image18.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image" Target="../media/image21.emf"/><Relationship Id="rId5" Type="http://schemas.openxmlformats.org/officeDocument/2006/relationships/oleObject" Target="../embeddings/oleObject11.bin"/><Relationship Id="rId4" Type="http://schemas.openxmlformats.org/officeDocument/2006/relationships/image" Target="../media/image20.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6.xml"/><Relationship Id="rId1" Type="http://schemas.openxmlformats.org/officeDocument/2006/relationships/vmlDrawing" Target="../drawings/vmlDrawing7.v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6.xml"/><Relationship Id="rId1" Type="http://schemas.openxmlformats.org/officeDocument/2006/relationships/vmlDrawing" Target="../drawings/vmlDrawing8.vml"/><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16.xml"/><Relationship Id="rId1" Type="http://schemas.openxmlformats.org/officeDocument/2006/relationships/vmlDrawing" Target="../drawings/vmlDrawing9.vml"/><Relationship Id="rId5" Type="http://schemas.openxmlformats.org/officeDocument/2006/relationships/image" Target="../media/image22.emf"/><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6.xml"/><Relationship Id="rId1" Type="http://schemas.openxmlformats.org/officeDocument/2006/relationships/vmlDrawing" Target="../drawings/vmlDrawing10.vml"/><Relationship Id="rId5" Type="http://schemas.openxmlformats.org/officeDocument/2006/relationships/image" Target="../media/image22.png"/><Relationship Id="rId4"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6.xml"/><Relationship Id="rId1" Type="http://schemas.openxmlformats.org/officeDocument/2006/relationships/vmlDrawing" Target="../drawings/vmlDrawing11.v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0.xml"/><Relationship Id="rId1" Type="http://schemas.openxmlformats.org/officeDocument/2006/relationships/vmlDrawing" Target="../drawings/vmlDrawing12.vml"/><Relationship Id="rId6" Type="http://schemas.openxmlformats.org/officeDocument/2006/relationships/image" Target="../media/image26.emf"/><Relationship Id="rId5" Type="http://schemas.openxmlformats.org/officeDocument/2006/relationships/oleObject" Target="../embeddings/oleObject18.bin"/><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5.xml"/><Relationship Id="rId1" Type="http://schemas.openxmlformats.org/officeDocument/2006/relationships/vmlDrawing" Target="../drawings/vmlDrawing13.vml"/><Relationship Id="rId6" Type="http://schemas.openxmlformats.org/officeDocument/2006/relationships/image" Target="../media/image28.emf"/><Relationship Id="rId5" Type="http://schemas.openxmlformats.org/officeDocument/2006/relationships/oleObject" Target="../embeddings/oleObject20.bin"/><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6.xml"/><Relationship Id="rId1" Type="http://schemas.openxmlformats.org/officeDocument/2006/relationships/vmlDrawing" Target="../drawings/vmlDrawing14.vml"/><Relationship Id="rId6" Type="http://schemas.openxmlformats.org/officeDocument/2006/relationships/image" Target="../media/image31.emf"/><Relationship Id="rId5" Type="http://schemas.openxmlformats.org/officeDocument/2006/relationships/oleObject" Target="../embeddings/oleObject23.bin"/><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6.xml"/><Relationship Id="rId1" Type="http://schemas.openxmlformats.org/officeDocument/2006/relationships/vmlDrawing" Target="../drawings/vmlDrawing15.vml"/><Relationship Id="rId6" Type="http://schemas.openxmlformats.org/officeDocument/2006/relationships/image" Target="../media/image30.emf"/><Relationship Id="rId5" Type="http://schemas.openxmlformats.org/officeDocument/2006/relationships/oleObject" Target="../embeddings/oleObject25.bin"/><Relationship Id="rId4" Type="http://schemas.openxmlformats.org/officeDocument/2006/relationships/image" Target="../media/image3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6.xml"/><Relationship Id="rId1" Type="http://schemas.openxmlformats.org/officeDocument/2006/relationships/vmlDrawing" Target="../drawings/vmlDrawing16.vml"/><Relationship Id="rId4" Type="http://schemas.openxmlformats.org/officeDocument/2006/relationships/image" Target="../media/image35.emf"/></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hyperlink" Target="https://mpqa.cs.pitt.edu/lexicons/subj_lexicon/" TargetMode="Externa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www.wjh.harvard.edu/~inquirer/homecat.htm" TargetMode="External"/><Relationship Id="rId2" Type="http://schemas.openxmlformats.org/officeDocument/2006/relationships/hyperlink" Target="http://www.wjh.harvard.edu/~inquirer" TargetMode="External"/><Relationship Id="rId1" Type="http://schemas.openxmlformats.org/officeDocument/2006/relationships/slideLayout" Target="../slideLayouts/slideLayout16.xml"/><Relationship Id="rId4" Type="http://schemas.openxmlformats.org/officeDocument/2006/relationships/hyperlink" Target="http://www.wjh.harvard.edu/~inquirer/inquirerbasic.xl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42.emf"/></Relationships>
</file>

<file path=ppt/slides/_rels/slide6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9.xml"/><Relationship Id="rId1" Type="http://schemas.openxmlformats.org/officeDocument/2006/relationships/slideLayout" Target="../slideLayouts/slideLayout32.xml"/><Relationship Id="rId4" Type="http://schemas.openxmlformats.org/officeDocument/2006/relationships/image" Target="../media/image45.em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The Task of Text Classification</a:t>
            </a:r>
            <a:endParaRPr lang="en-US" sz="3600" dirty="0">
              <a:solidFill>
                <a:srgbClr val="A4001D"/>
              </a:solidFill>
              <a:latin typeface="Calibri"/>
              <a:ea typeface="ＭＳ Ｐゴシック" charset="0"/>
              <a:cs typeface="Calibri"/>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sz="3600" dirty="0"/>
              <a:t>Classification Methods: </a:t>
            </a:r>
            <a:br>
              <a:rPr lang="en-US" sz="3600" dirty="0"/>
            </a:br>
            <a:r>
              <a:rPr lang="en-US" sz="3600" dirty="0"/>
              <a:t>Hand-coded rules</a:t>
            </a:r>
          </a:p>
        </p:txBody>
      </p:sp>
      <p:sp>
        <p:nvSpPr>
          <p:cNvPr id="27651" name="Rectangle 5"/>
          <p:cNvSpPr>
            <a:spLocks noGrp="1" noChangeArrowheads="1"/>
          </p:cNvSpPr>
          <p:nvPr>
            <p:ph sz="quarter" idx="1"/>
          </p:nvPr>
        </p:nvSpPr>
        <p:spPr/>
        <p:txBody>
          <a:bodyPr/>
          <a:lstStyle/>
          <a:p>
            <a:r>
              <a:rPr lang="en-US" dirty="0">
                <a:latin typeface="Calibri" charset="0"/>
              </a:rPr>
              <a:t>Rules based on combinations of words or other features</a:t>
            </a:r>
          </a:p>
          <a:p>
            <a:pPr lvl="1"/>
            <a:r>
              <a:rPr lang="en-US" dirty="0">
                <a:latin typeface="Calibri" charset="0"/>
              </a:rPr>
              <a:t> spam: black-list-address OR (“dollars” </a:t>
            </a:r>
            <a:r>
              <a:rPr lang="en-US" dirty="0" smtClean="0">
                <a:latin typeface="Calibri" charset="0"/>
              </a:rPr>
              <a:t>AND “</a:t>
            </a:r>
            <a:r>
              <a:rPr lang="en-US" dirty="0">
                <a:latin typeface="Calibri" charset="0"/>
              </a:rPr>
              <a:t>have been selected”)</a:t>
            </a:r>
          </a:p>
          <a:p>
            <a:r>
              <a:rPr lang="en-US" dirty="0">
                <a:latin typeface="Calibri" charset="0"/>
              </a:rPr>
              <a:t>Accuracy can be high</a:t>
            </a:r>
          </a:p>
          <a:p>
            <a:pPr lvl="1"/>
            <a:r>
              <a:rPr lang="en-US" dirty="0">
                <a:latin typeface="Calibri" charset="0"/>
              </a:rPr>
              <a:t>If rules carefully refined by expert</a:t>
            </a:r>
          </a:p>
          <a:p>
            <a:r>
              <a:rPr lang="en-US" dirty="0">
                <a:latin typeface="Calibri" charset="0"/>
              </a:rPr>
              <a:t>But building and maintaining these rules is expensive</a:t>
            </a:r>
          </a:p>
        </p:txBody>
      </p:sp>
    </p:spTree>
    <p:extLst>
      <p:ext uri="{BB962C8B-B14F-4D97-AF65-F5344CB8AC3E}">
        <p14:creationId xmlns:p14="http://schemas.microsoft.com/office/powerpoint/2010/main" val="190331373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57200"/>
            <a:ext cx="7467600" cy="742950"/>
          </a:xfrm>
        </p:spPr>
        <p:txBody>
          <a:bodyPr/>
          <a:lstStyle/>
          <a:p>
            <a:r>
              <a:rPr lang="en-US" sz="3600" dirty="0"/>
              <a:t>Classification Methods:</a:t>
            </a:r>
            <a:br>
              <a:rPr lang="en-US" sz="3600" dirty="0"/>
            </a:br>
            <a:r>
              <a:rPr lang="en-US" sz="3600" dirty="0"/>
              <a:t>Supervised Machine Learning</a:t>
            </a:r>
          </a:p>
        </p:txBody>
      </p:sp>
      <p:sp>
        <p:nvSpPr>
          <p:cNvPr id="3" name="Content Placeholder 2"/>
          <p:cNvSpPr>
            <a:spLocks noGrp="1"/>
          </p:cNvSpPr>
          <p:nvPr>
            <p:ph idx="1"/>
          </p:nvPr>
        </p:nvSpPr>
        <p:spPr/>
        <p:txBody>
          <a:bodyPr/>
          <a:lstStyle/>
          <a:p>
            <a:r>
              <a:rPr lang="en-US" sz="2800" i="1" dirty="0">
                <a:latin typeface="Calibri" charset="0"/>
              </a:rPr>
              <a:t>Input: </a:t>
            </a:r>
          </a:p>
          <a:p>
            <a:pPr lvl="1"/>
            <a:r>
              <a:rPr lang="en-US" sz="2400" dirty="0">
                <a:latin typeface="Calibri" charset="0"/>
              </a:rPr>
              <a:t>a document </a:t>
            </a:r>
            <a:r>
              <a:rPr lang="en-US" sz="2400" i="1" dirty="0">
                <a:solidFill>
                  <a:srgbClr val="FF0000"/>
                </a:solidFill>
                <a:latin typeface="Calibri" charset="0"/>
              </a:rPr>
              <a:t>d</a:t>
            </a:r>
          </a:p>
          <a:p>
            <a:pPr lvl="1"/>
            <a:r>
              <a:rPr lang="en-US" sz="2400" i="1" dirty="0">
                <a:latin typeface="Calibri" charset="0"/>
              </a:rPr>
              <a:t> </a:t>
            </a:r>
            <a:r>
              <a:rPr lang="en-US" sz="2400" dirty="0">
                <a:latin typeface="Calibri" charset="0"/>
                <a:ea typeface="ＭＳ Ｐゴシック" charset="0"/>
              </a:rPr>
              <a:t>a fixed set of classes  </a:t>
            </a:r>
            <a:r>
              <a:rPr lang="en-US" sz="2400" i="1" dirty="0">
                <a:solidFill>
                  <a:srgbClr val="FF0000"/>
                </a:solidFill>
                <a:latin typeface="Calibri" charset="0"/>
                <a:ea typeface="ＭＳ Ｐゴシック" charset="0"/>
              </a:rPr>
              <a:t>C </a:t>
            </a:r>
            <a:r>
              <a:rPr lang="en-US" sz="2400" dirty="0">
                <a:solidFill>
                  <a:srgbClr val="FF0000"/>
                </a:solidFill>
                <a:latin typeface="Calibri" charset="0"/>
                <a:ea typeface="ＭＳ Ｐゴシック" charset="0"/>
              </a:rPr>
              <a:t>=</a:t>
            </a:r>
            <a:r>
              <a:rPr lang="en-US" sz="2400" i="1" dirty="0">
                <a:solidFill>
                  <a:srgbClr val="FF0000"/>
                </a:solidFill>
                <a:latin typeface="Calibri" charset="0"/>
                <a:ea typeface="ＭＳ Ｐゴシック" charset="0"/>
              </a:rPr>
              <a:t> </a:t>
            </a:r>
            <a:r>
              <a:rPr lang="en-US" sz="2400" dirty="0">
                <a:solidFill>
                  <a:srgbClr val="FF0000"/>
                </a:solidFill>
                <a:latin typeface="Calibri" charset="0"/>
                <a:ea typeface="ＭＳ Ｐゴシック" charset="0"/>
                <a:sym typeface="Symbol" charset="0"/>
              </a:rPr>
              <a:t>{</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1</a:t>
            </a:r>
            <a:r>
              <a:rPr lang="en-US" sz="2400" dirty="0">
                <a:solidFill>
                  <a:srgbClr val="FF0000"/>
                </a:solidFill>
                <a:latin typeface="Calibri" charset="0"/>
                <a:ea typeface="ＭＳ Ｐゴシック" charset="0"/>
                <a:sym typeface="Symbol" charset="0"/>
              </a:rPr>
              <a:t>, </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2</a:t>
            </a:r>
            <a:r>
              <a:rPr lang="en-US" sz="2400" dirty="0">
                <a:solidFill>
                  <a:srgbClr val="FF0000"/>
                </a:solidFill>
                <a:latin typeface="Calibri" charset="0"/>
                <a:ea typeface="ＭＳ Ｐゴシック" charset="0"/>
                <a:sym typeface="Symbol" charset="0"/>
              </a:rPr>
              <a:t>,…, </a:t>
            </a:r>
            <a:r>
              <a:rPr lang="en-US" sz="2400" i="1" dirty="0" err="1">
                <a:solidFill>
                  <a:srgbClr val="FF0000"/>
                </a:solidFill>
                <a:latin typeface="Calibri" charset="0"/>
                <a:ea typeface="ＭＳ Ｐゴシック" charset="0"/>
                <a:sym typeface="Symbol" charset="0"/>
              </a:rPr>
              <a:t>c</a:t>
            </a:r>
            <a:r>
              <a:rPr lang="en-US" sz="2400" i="1" baseline="-25000" dirty="0" err="1">
                <a:solidFill>
                  <a:srgbClr val="FF0000"/>
                </a:solidFill>
                <a:latin typeface="Calibri" charset="0"/>
                <a:ea typeface="ＭＳ Ｐゴシック" charset="0"/>
                <a:sym typeface="Symbol" charset="0"/>
              </a:rPr>
              <a:t>J</a:t>
            </a:r>
            <a:r>
              <a:rPr lang="en-US" sz="2400" dirty="0">
                <a:solidFill>
                  <a:srgbClr val="FF0000"/>
                </a:solidFill>
                <a:latin typeface="Calibri" charset="0"/>
                <a:ea typeface="ＭＳ Ｐゴシック" charset="0"/>
                <a:sym typeface="Symbol" charset="0"/>
              </a:rPr>
              <a:t>}</a:t>
            </a:r>
            <a:endParaRPr lang="en-US" sz="1800" i="1" dirty="0">
              <a:solidFill>
                <a:srgbClr val="FF0000"/>
              </a:solidFill>
              <a:latin typeface="Calibri" charset="0"/>
            </a:endParaRPr>
          </a:p>
          <a:p>
            <a:pPr lvl="1"/>
            <a:r>
              <a:rPr lang="en-US" sz="2400" dirty="0">
                <a:latin typeface="Calibri" charset="0"/>
              </a:rPr>
              <a:t>A training set of </a:t>
            </a:r>
            <a:r>
              <a:rPr lang="en-US" sz="2400" i="1" dirty="0">
                <a:solidFill>
                  <a:srgbClr val="FF0000"/>
                </a:solidFill>
                <a:latin typeface="Calibri" charset="0"/>
              </a:rPr>
              <a:t>m</a:t>
            </a:r>
            <a:r>
              <a:rPr lang="en-US" sz="2400" i="1" dirty="0">
                <a:latin typeface="Calibri" charset="0"/>
              </a:rPr>
              <a:t> </a:t>
            </a:r>
            <a:r>
              <a:rPr lang="en-US" sz="2400" dirty="0">
                <a:latin typeface="Calibri" charset="0"/>
              </a:rPr>
              <a:t>hand-labeled documents </a:t>
            </a:r>
            <a:r>
              <a:rPr lang="en-US" sz="2400" i="1" dirty="0">
                <a:solidFill>
                  <a:srgbClr val="FF0000"/>
                </a:solidFill>
                <a:latin typeface="Calibri" charset="0"/>
              </a:rPr>
              <a:t>(d</a:t>
            </a:r>
            <a:r>
              <a:rPr lang="en-US" sz="2400" i="1" baseline="-25000" dirty="0">
                <a:solidFill>
                  <a:srgbClr val="FF0000"/>
                </a:solidFill>
                <a:latin typeface="Calibri" charset="0"/>
              </a:rPr>
              <a:t>1</a:t>
            </a:r>
            <a:r>
              <a:rPr lang="en-US" sz="2400" i="1" dirty="0">
                <a:solidFill>
                  <a:srgbClr val="FF0000"/>
                </a:solidFill>
                <a:latin typeface="Calibri" charset="0"/>
              </a:rPr>
              <a:t>,c</a:t>
            </a:r>
            <a:r>
              <a:rPr lang="en-US" sz="2400" i="1" baseline="-25000" dirty="0">
                <a:solidFill>
                  <a:srgbClr val="FF0000"/>
                </a:solidFill>
                <a:latin typeface="Calibri" charset="0"/>
              </a:rPr>
              <a:t>1</a:t>
            </a:r>
            <a:r>
              <a:rPr lang="en-US" sz="2400" i="1" dirty="0">
                <a:solidFill>
                  <a:srgbClr val="FF0000"/>
                </a:solidFill>
                <a:latin typeface="Calibri" charset="0"/>
              </a:rPr>
              <a:t>),....,(</a:t>
            </a:r>
            <a:r>
              <a:rPr lang="en-US" sz="2400" i="1" dirty="0" err="1">
                <a:solidFill>
                  <a:srgbClr val="FF0000"/>
                </a:solidFill>
                <a:latin typeface="Calibri" charset="0"/>
              </a:rPr>
              <a:t>d</a:t>
            </a:r>
            <a:r>
              <a:rPr lang="en-US" sz="2400" i="1" baseline="-25000" dirty="0" err="1">
                <a:solidFill>
                  <a:srgbClr val="FF0000"/>
                </a:solidFill>
                <a:latin typeface="Calibri" charset="0"/>
              </a:rPr>
              <a:t>m</a:t>
            </a:r>
            <a:r>
              <a:rPr lang="en-US" sz="2400" i="1" dirty="0" err="1">
                <a:solidFill>
                  <a:srgbClr val="FF0000"/>
                </a:solidFill>
                <a:latin typeface="Calibri" charset="0"/>
              </a:rPr>
              <a:t>,c</a:t>
            </a:r>
            <a:r>
              <a:rPr lang="en-US" sz="2400" i="1" baseline="-25000" dirty="0" err="1">
                <a:solidFill>
                  <a:srgbClr val="FF0000"/>
                </a:solidFill>
                <a:latin typeface="Calibri" charset="0"/>
              </a:rPr>
              <a:t>m</a:t>
            </a:r>
            <a:r>
              <a:rPr lang="en-US" sz="2400" i="1" dirty="0">
                <a:solidFill>
                  <a:srgbClr val="FF0000"/>
                </a:solidFill>
                <a:latin typeface="Calibri" charset="0"/>
              </a:rPr>
              <a:t>)</a:t>
            </a:r>
          </a:p>
          <a:p>
            <a:r>
              <a:rPr lang="en-US" sz="2800" i="1" dirty="0">
                <a:latin typeface="Calibri" charset="0"/>
              </a:rPr>
              <a:t>Output: </a:t>
            </a:r>
          </a:p>
          <a:p>
            <a:pPr lvl="1"/>
            <a:r>
              <a:rPr lang="en-US" sz="2400" dirty="0">
                <a:latin typeface="Calibri" charset="0"/>
              </a:rPr>
              <a:t>a learned classifier </a:t>
            </a:r>
            <a:r>
              <a:rPr lang="en-US" sz="2400" i="1" dirty="0" err="1">
                <a:solidFill>
                  <a:srgbClr val="FF0000"/>
                </a:solidFill>
                <a:latin typeface="Calibri" charset="0"/>
              </a:rPr>
              <a:t>γ:d</a:t>
            </a:r>
            <a:r>
              <a:rPr lang="en-US" sz="2400" i="1" dirty="0">
                <a:solidFill>
                  <a:srgbClr val="FF0000"/>
                </a:solidFill>
                <a:latin typeface="Calibri" charset="0"/>
              </a:rPr>
              <a:t> </a:t>
            </a:r>
            <a:r>
              <a:rPr lang="en-US" sz="2400" i="1" dirty="0">
                <a:solidFill>
                  <a:srgbClr val="FF0000"/>
                </a:solidFill>
                <a:latin typeface="Calibri" charset="0"/>
                <a:sym typeface="Wingdings" charset="2"/>
              </a:rPr>
              <a:t> c</a:t>
            </a:r>
            <a:endParaRPr lang="en-US" sz="2400" i="1" dirty="0">
              <a:solidFill>
                <a:srgbClr val="FF0000"/>
              </a:solidFill>
              <a:latin typeface="Calibri"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11</a:t>
            </a:fld>
            <a:endParaRPr lang="en-US"/>
          </a:p>
        </p:txBody>
      </p:sp>
    </p:spTree>
    <p:extLst>
      <p:ext uri="{BB962C8B-B14F-4D97-AF65-F5344CB8AC3E}">
        <p14:creationId xmlns:p14="http://schemas.microsoft.com/office/powerpoint/2010/main" val="309159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371600" y="361950"/>
            <a:ext cx="7467600" cy="742950"/>
          </a:xfrm>
        </p:spPr>
        <p:txBody>
          <a:bodyPr/>
          <a:lstStyle/>
          <a:p>
            <a:r>
              <a:rPr lang="en-US" sz="3600" dirty="0"/>
              <a:t>Classification Methods:</a:t>
            </a:r>
            <a:br>
              <a:rPr lang="en-US" sz="3600" dirty="0"/>
            </a:br>
            <a:r>
              <a:rPr lang="en-US" sz="3600" dirty="0"/>
              <a:t>Supervised Machine Learning</a:t>
            </a:r>
          </a:p>
        </p:txBody>
      </p:sp>
      <p:sp>
        <p:nvSpPr>
          <p:cNvPr id="29699" name="Rectangle 5"/>
          <p:cNvSpPr>
            <a:spLocks noGrp="1" noChangeArrowheads="1"/>
          </p:cNvSpPr>
          <p:nvPr>
            <p:ph sz="quarter" idx="1"/>
          </p:nvPr>
        </p:nvSpPr>
        <p:spPr/>
        <p:txBody>
          <a:bodyPr/>
          <a:lstStyle/>
          <a:p>
            <a:r>
              <a:rPr lang="en-US" sz="2800" dirty="0">
                <a:latin typeface="Calibri" charset="0"/>
              </a:rPr>
              <a:t>Any kind of classifier</a:t>
            </a:r>
          </a:p>
          <a:p>
            <a:pPr lvl="1"/>
            <a:r>
              <a:rPr lang="en-US" sz="2400" dirty="0">
                <a:latin typeface="Calibri" charset="0"/>
              </a:rPr>
              <a:t>Na</a:t>
            </a:r>
            <a:r>
              <a:rPr lang="fr-FR" sz="2400" dirty="0" err="1">
                <a:latin typeface="Calibri" charset="0"/>
              </a:rPr>
              <a:t>ï</a:t>
            </a:r>
            <a:r>
              <a:rPr lang="en-US" sz="2400" dirty="0" err="1">
                <a:latin typeface="Calibri" charset="0"/>
              </a:rPr>
              <a:t>ve</a:t>
            </a:r>
            <a:r>
              <a:rPr lang="en-US" sz="2400" dirty="0">
                <a:latin typeface="Calibri" charset="0"/>
              </a:rPr>
              <a:t> Bayes</a:t>
            </a:r>
          </a:p>
          <a:p>
            <a:pPr lvl="1"/>
            <a:r>
              <a:rPr lang="en-US" sz="2400" dirty="0">
                <a:latin typeface="Calibri" charset="0"/>
              </a:rPr>
              <a:t>Logistic regression</a:t>
            </a:r>
          </a:p>
          <a:p>
            <a:pPr lvl="1"/>
            <a:r>
              <a:rPr lang="en-US" sz="2400" dirty="0">
                <a:latin typeface="Calibri" charset="0"/>
              </a:rPr>
              <a:t>Support-vector machines</a:t>
            </a:r>
          </a:p>
          <a:p>
            <a:pPr lvl="1"/>
            <a:r>
              <a:rPr lang="en-US" sz="2400" dirty="0">
                <a:latin typeface="Calibri" charset="0"/>
              </a:rPr>
              <a:t>k-Nearest Neighbors</a:t>
            </a:r>
          </a:p>
          <a:p>
            <a:pPr lvl="1"/>
            <a:endParaRPr lang="en-US" sz="2400" dirty="0">
              <a:latin typeface="Calibri" charset="0"/>
            </a:endParaRPr>
          </a:p>
          <a:p>
            <a:pPr lvl="1"/>
            <a:r>
              <a:rPr lang="en-US" sz="2400" dirty="0">
                <a:latin typeface="Calibri" charset="0"/>
              </a:rPr>
              <a:t>…</a:t>
            </a:r>
            <a:endParaRPr lang="en-US" sz="1000" dirty="0">
              <a:latin typeface="Calibri" charset="0"/>
            </a:endParaRPr>
          </a:p>
        </p:txBody>
      </p:sp>
    </p:spTree>
    <p:extLst>
      <p:ext uri="{BB962C8B-B14F-4D97-AF65-F5344CB8AC3E}">
        <p14:creationId xmlns:p14="http://schemas.microsoft.com/office/powerpoint/2010/main" val="335127387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
        <p:nvSpPr>
          <p:cNvPr id="2" name="Text Placeholder 1">
            <a:extLst>
              <a:ext uri="{FF2B5EF4-FFF2-40B4-BE49-F238E27FC236}">
                <a16:creationId xmlns:a16="http://schemas.microsoft.com/office/drawing/2014/main" id="{04443A39-80F7-3D4D-BCB5-844F1C269F5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6095723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Naive Bayes Intuition</a:t>
            </a:r>
          </a:p>
        </p:txBody>
      </p:sp>
      <p:sp>
        <p:nvSpPr>
          <p:cNvPr id="31747" name="Content Placeholder 2"/>
          <p:cNvSpPr>
            <a:spLocks noGrp="1"/>
          </p:cNvSpPr>
          <p:nvPr>
            <p:ph idx="1"/>
          </p:nvPr>
        </p:nvSpPr>
        <p:spPr>
          <a:xfrm>
            <a:off x="822960" y="1352550"/>
            <a:ext cx="7635240" cy="3333750"/>
          </a:xfrm>
        </p:spPr>
        <p:txBody>
          <a:bodyPr/>
          <a:lstStyle/>
          <a:p>
            <a:r>
              <a:rPr lang="en-US" sz="2800" dirty="0">
                <a:latin typeface="Calibri" charset="0"/>
              </a:rPr>
              <a:t>Simple ("naive") classification method based on Bayes rule</a:t>
            </a:r>
          </a:p>
          <a:p>
            <a:r>
              <a:rPr lang="en-US" sz="2800" dirty="0">
                <a:latin typeface="Calibri" charset="0"/>
              </a:rPr>
              <a:t>Relies on very simple representation of document</a:t>
            </a:r>
          </a:p>
          <a:p>
            <a:pPr lvl="1"/>
            <a:r>
              <a:rPr lang="en-US" sz="2800" b="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4027275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788" b="0" i="0" u="none" strike="noStrike" kern="1200" cap="none" spc="0" normalizeH="0" baseline="0" noProof="0" dirty="0">
              <a:ln>
                <a:noFill/>
              </a:ln>
              <a:solidFill>
                <a:srgbClr val="FFFFFF"/>
              </a:solidFill>
              <a:effectLst/>
              <a:uLnTx/>
              <a:uFillTx/>
              <a:latin typeface="Lucida Sans" charset="0"/>
              <a:ea typeface="ＭＳ Ｐゴシック" charset="0"/>
            </a:endParaRPr>
          </a:p>
        </p:txBody>
      </p:sp>
      <p:pic>
        <p:nvPicPr>
          <p:cNvPr id="5" name="Picture 4" descr="bagofwords.pdf"/>
          <p:cNvPicPr>
            <a:picLocks noChangeAspect="1"/>
          </p:cNvPicPr>
          <p:nvPr/>
        </p:nvPicPr>
        <p:blipFill rotWithShape="1">
          <a:blip r:embed="rId2">
            <a:extLst>
              <a:ext uri="{28A0092B-C50C-407E-A947-70E740481C1C}">
                <a14:useLocalDpi xmlns:a14="http://schemas.microsoft.com/office/drawing/2010/main" val="0"/>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2">
            <a:extLst>
              <a:ext uri="{28A0092B-C50C-407E-A947-70E740481C1C}">
                <a14:useLocalDpi xmlns:a14="http://schemas.microsoft.com/office/drawing/2010/main" val="0"/>
              </a:ext>
            </a:extLst>
          </a:blip>
          <a:srcRect l="72368" r="-2024"/>
          <a:stretch/>
        </p:blipFill>
        <p:spPr>
          <a:xfrm>
            <a:off x="6690021" y="742950"/>
            <a:ext cx="2377779" cy="4533900"/>
          </a:xfrm>
          <a:prstGeom prst="rect">
            <a:avLst/>
          </a:prstGeom>
        </p:spPr>
      </p:pic>
      <p:pic>
        <p:nvPicPr>
          <p:cNvPr id="7" name="Picture 6" descr="bagofwords.pdf"/>
          <p:cNvPicPr>
            <a:picLocks noChangeAspect="1"/>
          </p:cNvPicPr>
          <p:nvPr/>
        </p:nvPicPr>
        <p:blipFill rotWithShape="1">
          <a:blip r:embed="rId2">
            <a:extLst>
              <a:ext uri="{28A0092B-C50C-407E-A947-70E740481C1C}">
                <a14:useLocalDpi xmlns:a14="http://schemas.microsoft.com/office/drawing/2010/main" val="0"/>
              </a:ext>
            </a:extLst>
          </a:blip>
          <a:srcRect l="27128" r="27127"/>
          <a:stretch/>
        </p:blipFill>
        <p:spPr>
          <a:xfrm>
            <a:off x="2895600" y="819150"/>
            <a:ext cx="3667421" cy="4533900"/>
          </a:xfrm>
          <a:prstGeom prst="rect">
            <a:avLst/>
          </a:prstGeom>
        </p:spPr>
      </p:pic>
    </p:spTree>
    <p:extLst>
      <p:ext uri="{BB962C8B-B14F-4D97-AF65-F5344CB8AC3E}">
        <p14:creationId xmlns:p14="http://schemas.microsoft.com/office/powerpoint/2010/main" val="413059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a:t>The bag of words representation</a:t>
            </a:r>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marL="0" marR="0" lvl="0" indent="0" algn="l" defTabSz="914400" rtl="0" eaLnBrk="1" fontAlgn="base" latinLnBrk="0" hangingPunct="1">
              <a:lnSpc>
                <a:spcPct val="80000"/>
              </a:lnSpc>
              <a:spcBef>
                <a:spcPct val="2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urier"/>
              <a:ea typeface="ＭＳ Ｐゴシック" charset="0"/>
              <a:cs typeface="Courier"/>
            </a:endParaRPr>
          </a:p>
        </p:txBody>
      </p:sp>
      <p:sp>
        <p:nvSpPr>
          <p:cNvPr id="32773" name="Text Box 5"/>
          <p:cNvSpPr txBox="1">
            <a:spLocks noChangeArrowheads="1"/>
          </p:cNvSpPr>
          <p:nvPr/>
        </p:nvSpPr>
        <p:spPr bwMode="auto">
          <a:xfrm>
            <a:off x="381000" y="1733550"/>
            <a:ext cx="1600200" cy="3354765"/>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err="1">
                <a:ln>
                  <a:noFill/>
                </a:ln>
                <a:solidFill>
                  <a:srgbClr val="000000"/>
                </a:solidFill>
                <a:effectLst/>
                <a:uLnTx/>
                <a:uFillTx/>
                <a:latin typeface="Lucida Grande"/>
                <a:ea typeface="Lucida Grande"/>
                <a:cs typeface="Lucida Grande"/>
              </a:rPr>
              <a:t>γ</a:t>
            </a: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a:t>
            </a:r>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)=c</a:t>
            </a:r>
          </a:p>
        </p:txBody>
      </p:sp>
      <p:graphicFrame>
        <p:nvGraphicFramePr>
          <p:cNvPr id="8" name="Group 44"/>
          <p:cNvGraphicFramePr>
            <a:graphicFrameLocks noGrp="1"/>
          </p:cNvGraphicFramePr>
          <p:nvPr/>
        </p:nvGraphicFramePr>
        <p:xfrm>
          <a:off x="1905000" y="135255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155335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r>
              <a:rPr lang="en-US" dirty="0"/>
              <a:t>Bayes’ Rule Applied to Documents and Classes</a:t>
            </a:r>
          </a:p>
        </p:txBody>
      </p:sp>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spid="_x0000_s1030" name="Equation" r:id="rId3" imgW="1371600" imgH="419100" progId="Equation.3">
                  <p:embed/>
                </p:oleObj>
              </mc:Choice>
              <mc:Fallback>
                <p:oleObj name="Equation" r:id="rId3" imgW="1371600" imgH="419100" progId="Equation.3">
                  <p:embed/>
                  <p:pic>
                    <p:nvPicPr>
                      <p:cNvPr id="7" name="Object 3"/>
                      <p:cNvPicPr>
                        <a:picLocks noChangeAspect="1" noChangeArrowheads="1"/>
                      </p:cNvPicPr>
                      <p:nvPr/>
                    </p:nvPicPr>
                    <p:blipFill>
                      <a:blip r:embed="rId4"/>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9089137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a:t>i</a:t>
            </a:r>
            <a:r>
              <a:rPr lang="en-US" dirty="0" err="1"/>
              <a:t>ve</a:t>
            </a:r>
            <a:r>
              <a:rPr lang="en-US" dirty="0"/>
              <a:t> Bayes Classifier (I)</a:t>
            </a:r>
          </a:p>
        </p:txBody>
      </p:sp>
      <p:sp>
        <p:nvSpPr>
          <p:cNvPr id="2" name="Content Placeholder 1"/>
          <p:cNvSpPr>
            <a:spLocks noGrp="1"/>
          </p:cNvSpPr>
          <p:nvPr>
            <p:ph idx="1"/>
          </p:nvPr>
        </p:nvSpPr>
        <p:spPr>
          <a:xfrm>
            <a:off x="304800" y="1352550"/>
            <a:ext cx="8534400" cy="838200"/>
          </a:xfrm>
        </p:spPr>
        <p:txBody>
          <a:bodyPr/>
          <a:lstStyle/>
          <a:p>
            <a:endParaRPr lang="en-US"/>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spid="_x0000_s2062" name="Equation" r:id="rId3" imgW="1371600" imgH="292100" progId="Equation.3">
                  <p:embed/>
                </p:oleObj>
              </mc:Choice>
              <mc:Fallback>
                <p:oleObj name="Equation" r:id="rId3" imgW="1371600" imgH="292100" progId="Equation.3">
                  <p:embed/>
                  <p:pic>
                    <p:nvPicPr>
                      <p:cNvPr id="5" name="Object 3"/>
                      <p:cNvPicPr>
                        <a:picLocks noChangeAspect="1" noChangeArrowheads="1"/>
                      </p:cNvPicPr>
                      <p:nvPr/>
                    </p:nvPicPr>
                    <p:blipFill>
                      <a:blip r:embed="rId4"/>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spid="_x0000_s2063" name="Equation" r:id="rId5" imgW="1371600" imgH="419100" progId="Equation.3">
                  <p:embed/>
                </p:oleObj>
              </mc:Choice>
              <mc:Fallback>
                <p:oleObj name="Equation" r:id="rId5" imgW="1371600" imgH="419100" progId="Equation.3">
                  <p:embed/>
                  <p:pic>
                    <p:nvPicPr>
                      <p:cNvPr id="6" name="Object 3"/>
                      <p:cNvPicPr>
                        <a:picLocks noChangeAspect="1" noChangeArrowheads="1"/>
                      </p:cNvPicPr>
                      <p:nvPr/>
                    </p:nvPicPr>
                    <p:blipFill>
                      <a:blip r:embed="rId6"/>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spid="_x0000_s2064" name="Equation" r:id="rId7" imgW="1346200" imgH="292100" progId="Equation.3">
                  <p:embed/>
                </p:oleObj>
              </mc:Choice>
              <mc:Fallback>
                <p:oleObj name="Equation" r:id="rId7" imgW="1346200" imgH="292100" progId="Equation.3">
                  <p:embed/>
                  <p:pic>
                    <p:nvPicPr>
                      <p:cNvPr id="8" name="Object 3"/>
                      <p:cNvPicPr>
                        <a:picLocks noChangeAspect="1" noChangeArrowheads="1"/>
                      </p:cNvPicPr>
                      <p:nvPr/>
                    </p:nvPicPr>
                    <p:blipFill>
                      <a:blip r:embed="rId8"/>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MAP is “maximum a posteriori”  = most likely class</a:t>
            </a: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Bayes Rule</a:t>
            </a: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Dropping the denominator</a:t>
            </a:r>
          </a:p>
        </p:txBody>
      </p:sp>
    </p:spTree>
    <p:extLst>
      <p:ext uri="{BB962C8B-B14F-4D97-AF65-F5344CB8AC3E}">
        <p14:creationId xmlns:p14="http://schemas.microsoft.com/office/powerpoint/2010/main" val="2741651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Na</a:t>
            </a:r>
            <a:r>
              <a:rPr lang="fr-FR"/>
              <a:t>i</a:t>
            </a:r>
            <a:r>
              <a:rPr lang="en-US" err="1"/>
              <a:t>ve</a:t>
            </a:r>
            <a:r>
              <a:rPr lang="en-US"/>
              <a:t> Bayes Classifier (II)</a:t>
            </a:r>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spid="_x0000_s3082" name="Equation" r:id="rId3" imgW="1651000" imgH="292100" progId="Equation.3">
                  <p:embed/>
                </p:oleObj>
              </mc:Choice>
              <mc:Fallback>
                <p:oleObj name="Equation" r:id="rId3" imgW="1651000" imgH="292100" progId="Equation.3">
                  <p:embed/>
                  <p:pic>
                    <p:nvPicPr>
                      <p:cNvPr id="5" name="Object 3"/>
                      <p:cNvPicPr>
                        <a:picLocks noChangeAspect="1" noChangeArrowheads="1"/>
                      </p:cNvPicPr>
                      <p:nvPr/>
                    </p:nvPicPr>
                    <p:blipFill>
                      <a:blip r:embed="rId4"/>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162800" y="2443728"/>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Document d represented as features x1..xn</a:t>
            </a:r>
          </a:p>
        </p:txBody>
      </p:sp>
      <p:graphicFrame>
        <p:nvGraphicFramePr>
          <p:cNvPr id="10" name="Object 3"/>
          <p:cNvGraphicFramePr>
            <a:graphicFrameLocks noChangeAspect="1"/>
          </p:cNvGraphicFramePr>
          <p:nvPr>
            <p:extLst>
              <p:ext uri="{D42A27DB-BD31-4B8C-83A1-F6EECF244321}">
                <p14:modId xmlns:p14="http://schemas.microsoft.com/office/powerpoint/2010/main" val="3756674377"/>
              </p:ext>
            </p:extLst>
          </p:nvPr>
        </p:nvGraphicFramePr>
        <p:xfrm>
          <a:off x="1220788" y="2706688"/>
          <a:ext cx="5919787" cy="898525"/>
        </p:xfrm>
        <a:graphic>
          <a:graphicData uri="http://schemas.openxmlformats.org/presentationml/2006/ole">
            <mc:AlternateContent xmlns:mc="http://schemas.openxmlformats.org/markup-compatibility/2006">
              <mc:Choice xmlns:v="urn:schemas-microsoft-com:vml" Requires="v">
                <p:oleObj spid="_x0000_s3083" name="方程式" r:id="rId5" imgW="1993680" imgH="304560" progId="Equation.3">
                  <p:embed/>
                </p:oleObj>
              </mc:Choice>
              <mc:Fallback>
                <p:oleObj name="方程式" r:id="rId5" imgW="1993680" imgH="304560" progId="Equation.3">
                  <p:embed/>
                  <p:pic>
                    <p:nvPicPr>
                      <p:cNvPr id="10" name="Object 3"/>
                      <p:cNvPicPr>
                        <a:picLocks noChangeAspect="1" noChangeArrowheads="1"/>
                      </p:cNvPicPr>
                      <p:nvPr/>
                    </p:nvPicPr>
                    <p:blipFill>
                      <a:blip r:embed="rId6"/>
                      <a:srcRect/>
                      <a:stretch>
                        <a:fillRect/>
                      </a:stretch>
                    </p:blipFill>
                    <p:spPr bwMode="auto">
                      <a:xfrm>
                        <a:off x="1220788" y="2706688"/>
                        <a:ext cx="5919787" cy="898525"/>
                      </a:xfrm>
                      <a:prstGeom prst="rect">
                        <a:avLst/>
                      </a:prstGeom>
                      <a:noFill/>
                      <a:ln>
                        <a:noFill/>
                      </a:ln>
                      <a:effectLst/>
                    </p:spPr>
                  </p:pic>
                </p:oleObj>
              </mc:Fallback>
            </mc:AlternateContent>
          </a:graphicData>
        </a:graphic>
      </p:graphicFrame>
      <p:sp>
        <p:nvSpPr>
          <p:cNvPr id="7" name="Text Box 16">
            <a:extLst>
              <a:ext uri="{FF2B5EF4-FFF2-40B4-BE49-F238E27FC236}">
                <a16:creationId xmlns:a16="http://schemas.microsoft.com/office/drawing/2014/main" id="{52B07BB6-9AF9-2C40-8218-DA3DF1B925BB}"/>
              </a:ext>
            </a:extLst>
          </p:cNvPr>
          <p:cNvSpPr txBox="1">
            <a:spLocks noChangeArrowheads="1"/>
          </p:cNvSpPr>
          <p:nvPr/>
        </p:nvSpPr>
        <p:spPr bwMode="auto">
          <a:xfrm>
            <a:off x="2971800" y="1130885"/>
            <a:ext cx="13716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"Likelihood"</a:t>
            </a:r>
          </a:p>
        </p:txBody>
      </p:sp>
      <p:sp>
        <p:nvSpPr>
          <p:cNvPr id="8" name="Text Box 16">
            <a:extLst>
              <a:ext uri="{FF2B5EF4-FFF2-40B4-BE49-F238E27FC236}">
                <a16:creationId xmlns:a16="http://schemas.microsoft.com/office/drawing/2014/main" id="{47240457-6AFA-094B-9A1E-FFC09A3D749C}"/>
              </a:ext>
            </a:extLst>
          </p:cNvPr>
          <p:cNvSpPr txBox="1">
            <a:spLocks noChangeArrowheads="1"/>
          </p:cNvSpPr>
          <p:nvPr/>
        </p:nvSpPr>
        <p:spPr bwMode="auto">
          <a:xfrm>
            <a:off x="4443412" y="1141037"/>
            <a:ext cx="8382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"Prior"</a:t>
            </a:r>
          </a:p>
        </p:txBody>
      </p:sp>
    </p:spTree>
    <p:extLst>
      <p:ext uri="{BB962C8B-B14F-4D97-AF65-F5344CB8AC3E}">
        <p14:creationId xmlns:p14="http://schemas.microsoft.com/office/powerpoint/2010/main" val="3117639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a:t>
            </a:r>
            <a:endParaRPr lang="zh-TW" altLang="en-US" dirty="0"/>
          </a:p>
        </p:txBody>
      </p:sp>
      <p:sp>
        <p:nvSpPr>
          <p:cNvPr id="3" name="內容版面配置區 2"/>
          <p:cNvSpPr>
            <a:spLocks noGrp="1"/>
          </p:cNvSpPr>
          <p:nvPr>
            <p:ph idx="1"/>
          </p:nvPr>
        </p:nvSpPr>
        <p:spPr/>
        <p:txBody>
          <a:bodyPr/>
          <a:lstStyle/>
          <a:p>
            <a:r>
              <a:rPr lang="en-US" altLang="zh-TW" dirty="0" smtClean="0"/>
              <a:t>Ch.4: Naïve Bayes, Text Classification, and Sentiment, </a:t>
            </a:r>
            <a:r>
              <a:rPr lang="en-US" altLang="zh-TW" dirty="0" smtClean="0"/>
              <a:t/>
            </a:r>
            <a:br>
              <a:rPr lang="en-US" altLang="zh-TW" dirty="0" smtClean="0"/>
            </a:br>
            <a:r>
              <a:rPr lang="en-US" altLang="zh-TW" dirty="0" smtClean="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smtClean="0"/>
              <a:t>NLP &amp; TM, Spring 2024</a:t>
            </a:r>
            <a:endParaRPr lang="zh-TW" altLang="en-US"/>
          </a:p>
        </p:txBody>
      </p:sp>
      <p:sp>
        <p:nvSpPr>
          <p:cNvPr id="5" name="頁尾版面配置區 4"/>
          <p:cNvSpPr>
            <a:spLocks noGrp="1"/>
          </p:cNvSpPr>
          <p:nvPr>
            <p:ph type="ftr" sz="quarter" idx="11"/>
          </p:nvPr>
        </p:nvSpPr>
        <p:spPr/>
        <p:txBody>
          <a:bodyPr/>
          <a:lstStyle/>
          <a:p>
            <a:r>
              <a:rPr lang="en-US" altLang="zh-TW" smtClean="0"/>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862161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Na</a:t>
            </a:r>
            <a:r>
              <a:rPr lang="fr-FR" err="1"/>
              <a:t>ï</a:t>
            </a:r>
            <a:r>
              <a:rPr lang="en-US" err="1"/>
              <a:t>ve</a:t>
            </a:r>
            <a:r>
              <a:rPr lang="en-US"/>
              <a:t> Bayes Classifier (IV)</a:t>
            </a:r>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How often does this class occur?</a:t>
            </a:r>
          </a:p>
        </p:txBody>
      </p:sp>
      <p:graphicFrame>
        <p:nvGraphicFramePr>
          <p:cNvPr id="10" name="Object 3"/>
          <p:cNvGraphicFramePr>
            <a:graphicFrameLocks noChangeAspect="1"/>
          </p:cNvGraphicFramePr>
          <p:nvPr>
            <p:extLst>
              <p:ext uri="{D42A27DB-BD31-4B8C-83A1-F6EECF244321}">
                <p14:modId xmlns:p14="http://schemas.microsoft.com/office/powerpoint/2010/main" val="235004221"/>
              </p:ext>
            </p:extLst>
          </p:nvPr>
        </p:nvGraphicFramePr>
        <p:xfrm>
          <a:off x="668338" y="1485900"/>
          <a:ext cx="6824662" cy="900113"/>
        </p:xfrm>
        <a:graphic>
          <a:graphicData uri="http://schemas.openxmlformats.org/presentationml/2006/ole">
            <mc:AlternateContent xmlns:mc="http://schemas.openxmlformats.org/markup-compatibility/2006">
              <mc:Choice xmlns:v="urn:schemas-microsoft-com:vml" Requires="v">
                <p:oleObj spid="_x0000_s4102" name="方程式" r:id="rId3" imgW="2298600" imgH="304560" progId="Equation.3">
                  <p:embed/>
                </p:oleObj>
              </mc:Choice>
              <mc:Fallback>
                <p:oleObj name="方程式" r:id="rId3" imgW="2298600" imgH="304560" progId="Equation.3">
                  <p:embed/>
                  <p:pic>
                    <p:nvPicPr>
                      <p:cNvPr id="10" name="Object 3"/>
                      <p:cNvPicPr>
                        <a:picLocks noChangeAspect="1" noChangeArrowheads="1"/>
                      </p:cNvPicPr>
                      <p:nvPr/>
                    </p:nvPicPr>
                    <p:blipFill>
                      <a:blip r:embed="rId4"/>
                      <a:srcRect/>
                      <a:stretch>
                        <a:fillRect/>
                      </a:stretch>
                    </p:blipFill>
                    <p:spPr bwMode="auto">
                      <a:xfrm>
                        <a:off x="668338" y="1485900"/>
                        <a:ext cx="6824662" cy="900113"/>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rPr>
              <a:t>O(|</a:t>
            </a:r>
            <a:r>
              <a:rPr kumimoji="0" lang="en-US" sz="2400" b="0" i="1" u="none" strike="noStrike" kern="1200" cap="none" spc="0" normalizeH="0" baseline="0" noProof="0" err="1">
                <a:ln>
                  <a:noFill/>
                </a:ln>
                <a:solidFill>
                  <a:srgbClr val="000000"/>
                </a:solidFill>
                <a:effectLst/>
                <a:uLnTx/>
                <a:uFillTx/>
                <a:latin typeface="Calibri" charset="0"/>
                <a:ea typeface="ＭＳ Ｐゴシック" charset="0"/>
                <a:cs typeface="Arial" charset="0"/>
              </a:rPr>
              <a:t>X</a:t>
            </a:r>
            <a:r>
              <a:rPr kumimoji="0" lang="en-US" sz="2400" b="0" i="0" u="none" strike="noStrike" kern="1200" cap="none" spc="0" normalizeH="0" baseline="0" noProof="0" err="1">
                <a:ln>
                  <a:noFill/>
                </a:ln>
                <a:solidFill>
                  <a:srgbClr val="000000"/>
                </a:solidFill>
                <a:effectLst/>
                <a:uLnTx/>
                <a:uFillTx/>
                <a:latin typeface="Calibri" charset="0"/>
                <a:ea typeface="ＭＳ Ｐゴシック" charset="0"/>
                <a:cs typeface="Arial" charset="0"/>
              </a:rPr>
              <a:t>|</a:t>
            </a:r>
            <a:r>
              <a:rPr kumimoji="0" lang="en-US" sz="2400" b="0" i="1" u="none" strike="noStrike" kern="1200" cap="none" spc="0" normalizeH="0" baseline="30000" noProof="0" err="1">
                <a:ln>
                  <a:noFill/>
                </a:ln>
                <a:solidFill>
                  <a:srgbClr val="000000"/>
                </a:solidFill>
                <a:effectLst/>
                <a:uLnTx/>
                <a:uFillTx/>
                <a:latin typeface="Calibri" charset="0"/>
                <a:ea typeface="ＭＳ Ｐゴシック" charset="0"/>
                <a:cs typeface="Arial" charset="0"/>
              </a:rPr>
              <a:t>n</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a:t>
            </a:r>
            <a:r>
              <a:rPr kumimoji="0" lang="en-US" sz="2400" b="0" i="1"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C</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 parameters</a:t>
            </a:r>
            <a:endPar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We can just count the relative frequencies in a corpus</a:t>
            </a: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rPr>
              <a:t>Could only be estimated if a very, very large number of training examples was available.</a:t>
            </a:r>
          </a:p>
        </p:txBody>
      </p:sp>
    </p:spTree>
    <p:extLst>
      <p:ext uri="{BB962C8B-B14F-4D97-AF65-F5344CB8AC3E}">
        <p14:creationId xmlns:p14="http://schemas.microsoft.com/office/powerpoint/2010/main" val="2223810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0"/>
            <a:ext cx="7620000" cy="1123950"/>
          </a:xfrm>
        </p:spPr>
        <p:txBody>
          <a:bodyPr/>
          <a:lstStyle/>
          <a:p>
            <a:r>
              <a:rPr lang="en-US"/>
              <a:t>Multinomial Na</a:t>
            </a:r>
            <a:r>
              <a:rPr lang="fr-FR"/>
              <a:t>i</a:t>
            </a:r>
            <a:r>
              <a:rPr lang="en-US" err="1"/>
              <a:t>ve</a:t>
            </a:r>
            <a:r>
              <a:rPr lang="en-US"/>
              <a:t> Bayes Independence Assumptions</a:t>
            </a:r>
          </a:p>
        </p:txBody>
      </p:sp>
      <p:sp>
        <p:nvSpPr>
          <p:cNvPr id="12" name="Rectangle 3"/>
          <p:cNvSpPr>
            <a:spLocks noGrp="1" noChangeArrowheads="1"/>
          </p:cNvSpPr>
          <p:nvPr>
            <p:ph idx="1"/>
          </p:nvPr>
        </p:nvSpPr>
        <p:spPr>
          <a:xfrm>
            <a:off x="304800" y="2190750"/>
            <a:ext cx="8686800" cy="259080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solidFill>
                  <a:srgbClr val="0200FF"/>
                </a:solidFill>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1030270957"/>
              </p:ext>
            </p:extLst>
          </p:nvPr>
        </p:nvGraphicFramePr>
        <p:xfrm>
          <a:off x="2528888" y="1181100"/>
          <a:ext cx="3319462" cy="674688"/>
        </p:xfrm>
        <a:graphic>
          <a:graphicData uri="http://schemas.openxmlformats.org/presentationml/2006/ole">
            <mc:AlternateContent xmlns:mc="http://schemas.openxmlformats.org/markup-compatibility/2006">
              <mc:Choice xmlns:v="urn:schemas-microsoft-com:vml" Requires="v">
                <p:oleObj spid="_x0000_s5130" name="方程式" r:id="rId3" imgW="1117440" imgH="228600" progId="Equation.3">
                  <p:embed/>
                </p:oleObj>
              </mc:Choice>
              <mc:Fallback>
                <p:oleObj name="方程式" r:id="rId3" imgW="1117440" imgH="228600" progId="Equation.3">
                  <p:embed/>
                  <p:pic>
                    <p:nvPicPr>
                      <p:cNvPr id="10" name="Object 3"/>
                      <p:cNvPicPr>
                        <a:picLocks noChangeAspect="1" noChangeArrowheads="1"/>
                      </p:cNvPicPr>
                      <p:nvPr/>
                    </p:nvPicPr>
                    <p:blipFill>
                      <a:blip r:embed="rId4"/>
                      <a:srcRect/>
                      <a:stretch>
                        <a:fillRect/>
                      </a:stretch>
                    </p:blipFill>
                    <p:spPr bwMode="auto">
                      <a:xfrm>
                        <a:off x="2528888" y="1181100"/>
                        <a:ext cx="3319462" cy="674688"/>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61988" y="4324350"/>
          <a:ext cx="7826375" cy="482600"/>
        </p:xfrm>
        <a:graphic>
          <a:graphicData uri="http://schemas.openxmlformats.org/presentationml/2006/ole">
            <mc:AlternateContent xmlns:mc="http://schemas.openxmlformats.org/markup-compatibility/2006">
              <mc:Choice xmlns:v="urn:schemas-microsoft-com:vml" Requires="v">
                <p:oleObj spid="_x0000_s5131"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61988" y="432435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71239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Multinomial Na</a:t>
            </a:r>
            <a:r>
              <a:rPr lang="fr-FR"/>
              <a:t>i</a:t>
            </a:r>
            <a:r>
              <a:rPr lang="en-US" err="1"/>
              <a:t>ve</a:t>
            </a:r>
            <a:r>
              <a:rPr lang="en-US"/>
              <a:t> Bayes Classifier</a:t>
            </a:r>
          </a:p>
        </p:txBody>
      </p:sp>
      <p:graphicFrame>
        <p:nvGraphicFramePr>
          <p:cNvPr id="10" name="Object 3"/>
          <p:cNvGraphicFramePr>
            <a:graphicFrameLocks noChangeAspect="1"/>
          </p:cNvGraphicFramePr>
          <p:nvPr>
            <p:extLst>
              <p:ext uri="{D42A27DB-BD31-4B8C-83A1-F6EECF244321}">
                <p14:modId xmlns:p14="http://schemas.microsoft.com/office/powerpoint/2010/main" val="4006104434"/>
              </p:ext>
            </p:extLst>
          </p:nvPr>
        </p:nvGraphicFramePr>
        <p:xfrm>
          <a:off x="668338" y="1485900"/>
          <a:ext cx="6824662" cy="900113"/>
        </p:xfrm>
        <a:graphic>
          <a:graphicData uri="http://schemas.openxmlformats.org/presentationml/2006/ole">
            <mc:AlternateContent xmlns:mc="http://schemas.openxmlformats.org/markup-compatibility/2006">
              <mc:Choice xmlns:v="urn:schemas-microsoft-com:vml" Requires="v">
                <p:oleObj spid="_x0000_s6154" name="方程式" r:id="rId3" imgW="2298600" imgH="304560" progId="Equation.3">
                  <p:embed/>
                </p:oleObj>
              </mc:Choice>
              <mc:Fallback>
                <p:oleObj name="方程式" r:id="rId3" imgW="2298600" imgH="304560" progId="Equation.3">
                  <p:embed/>
                  <p:pic>
                    <p:nvPicPr>
                      <p:cNvPr id="10" name="Object 3"/>
                      <p:cNvPicPr>
                        <a:picLocks noChangeAspect="1" noChangeArrowheads="1"/>
                      </p:cNvPicPr>
                      <p:nvPr/>
                    </p:nvPicPr>
                    <p:blipFill>
                      <a:blip r:embed="rId4"/>
                      <a:srcRect/>
                      <a:stretch>
                        <a:fillRect/>
                      </a:stretch>
                    </p:blipFill>
                    <p:spPr bwMode="auto">
                      <a:xfrm>
                        <a:off x="668338" y="1485900"/>
                        <a:ext cx="6824662" cy="9001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spid="_x0000_s6155" name="Equation" r:id="rId5" imgW="1828800" imgH="368300" progId="Equation.3">
                  <p:embed/>
                </p:oleObj>
              </mc:Choice>
              <mc:Fallback>
                <p:oleObj name="Equation" r:id="rId5" imgW="1828800" imgH="368300" progId="Equation.3">
                  <p:embed/>
                  <p:pic>
                    <p:nvPicPr>
                      <p:cNvPr id="12" name="Object 2"/>
                      <p:cNvPicPr>
                        <a:picLocks noChangeAspect="1" noChangeArrowheads="1"/>
                      </p:cNvPicPr>
                      <p:nvPr/>
                    </p:nvPicPr>
                    <p:blipFill>
                      <a:blip r:embed="rId6"/>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343042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normAutofit fontScale="90000"/>
          </a:bodyPr>
          <a:lstStyle/>
          <a:p>
            <a:r>
              <a:rPr lang="en-US"/>
              <a:t>Applying Multinomial Naive Bayes Classifiers to Text Classification</a:t>
            </a:r>
          </a:p>
        </p:txBody>
      </p:sp>
      <p:graphicFrame>
        <p:nvGraphicFramePr>
          <p:cNvPr id="5" name="Object 2"/>
          <p:cNvGraphicFramePr>
            <a:graphicFrameLocks noChangeAspect="1"/>
          </p:cNvGraphicFramePr>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spid="_x0000_s7174" name="Equation" r:id="rId3" imgW="2146300" imgH="393700" progId="Equation.3">
                  <p:embed/>
                </p:oleObj>
              </mc:Choice>
              <mc:Fallback>
                <p:oleObj name="Equation" r:id="rId3" imgW="2146300" imgH="393700" progId="Equation.3">
                  <p:embed/>
                  <p:pic>
                    <p:nvPicPr>
                      <p:cNvPr id="5" name="Object 2"/>
                      <p:cNvPicPr>
                        <a:picLocks noChangeAspect="1" noChangeArrowheads="1"/>
                      </p:cNvPicPr>
                      <p:nvPr/>
                    </p:nvPicPr>
                    <p:blipFill>
                      <a:blip r:embed="rId4"/>
                      <a:srcRect/>
                      <a:stretch>
                        <a:fillRect/>
                      </a:stretch>
                    </p:blipFill>
                    <p:spPr bwMode="auto">
                      <a:xfrm>
                        <a:off x="1524000" y="3028950"/>
                        <a:ext cx="6045200" cy="1103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685801" y="1581150"/>
            <a:ext cx="762000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charset="0"/>
                <a:ea typeface="ＭＳ Ｐゴシック" charset="0"/>
              </a:rPr>
              <a:t>positions </a:t>
            </a:r>
            <a:r>
              <a:rPr kumimoji="0" lang="en-US" sz="2800" b="0" i="0" u="none" strike="noStrike" kern="1200" cap="none" spc="0" normalizeH="0" baseline="0" noProof="0">
                <a:ln>
                  <a:noFill/>
                </a:ln>
                <a:solidFill>
                  <a:srgbClr val="000000"/>
                </a:solidFill>
                <a:effectLst/>
                <a:uLnTx/>
                <a:uFillTx/>
                <a:latin typeface="Calibri" charset="0"/>
                <a:ea typeface="ＭＳ Ｐゴシック" charset="0"/>
                <a:sym typeface="Symbol" charset="0"/>
              </a:rPr>
              <a:t> all word positions in test document      			</a:t>
            </a:r>
            <a:endParaRPr kumimoji="0" lang="en-US" sz="2800" b="0" i="1"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230088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Problems with multiplying lots of probs</a:t>
            </a:r>
          </a:p>
        </p:txBody>
      </p:sp>
      <p:sp>
        <p:nvSpPr>
          <p:cNvPr id="54276" name="Rectangle 3"/>
          <p:cNvSpPr>
            <a:spLocks noGrp="1" noChangeArrowheads="1"/>
          </p:cNvSpPr>
          <p:nvPr>
            <p:ph idx="1"/>
          </p:nvPr>
        </p:nvSpPr>
        <p:spPr>
          <a:xfrm>
            <a:off x="822960" y="1200150"/>
            <a:ext cx="8168640" cy="3657600"/>
          </a:xfrm>
        </p:spPr>
        <p:txBody>
          <a:bodyPr>
            <a:normAutofit/>
          </a:bodyPr>
          <a:lstStyle/>
          <a:p>
            <a:r>
              <a:rPr lang="en-US" sz="2400">
                <a:latin typeface="Calibri" charset="0"/>
              </a:rPr>
              <a:t>There's a problem with this:</a:t>
            </a:r>
          </a:p>
          <a:p>
            <a:endParaRPr lang="en-US" sz="2400">
              <a:latin typeface="Calibri" charset="0"/>
            </a:endParaRPr>
          </a:p>
          <a:p>
            <a:endParaRPr lang="en-US" sz="2400">
              <a:latin typeface="Calibri" charset="0"/>
            </a:endParaRPr>
          </a:p>
          <a:p>
            <a:endParaRPr lang="en-US" sz="2400">
              <a:latin typeface="Calibri" charset="0"/>
            </a:endParaRPr>
          </a:p>
          <a:p>
            <a:r>
              <a:rPr lang="en-US" sz="2200">
                <a:latin typeface="Calibri" charset="0"/>
              </a:rPr>
              <a:t>Multiplying lots of probabilities can result in floating-point underflow!</a:t>
            </a:r>
          </a:p>
          <a:p>
            <a:r>
              <a:rPr lang="en-US" sz="2200">
                <a:latin typeface="Calibri" charset="0"/>
              </a:rPr>
              <a:t>		.0006 * .0007 * .0009 * .01 * .5 * .000008….</a:t>
            </a:r>
          </a:p>
          <a:p>
            <a:r>
              <a:rPr lang="en-US" sz="2200">
                <a:latin typeface="Calibri" charset="0"/>
              </a:rPr>
              <a:t>Idea:   Use logs, because  log(</a:t>
            </a:r>
            <a:r>
              <a:rPr lang="en-US" sz="2200" i="1">
                <a:latin typeface="Calibri" charset="0"/>
              </a:rPr>
              <a:t>ab</a:t>
            </a:r>
            <a:r>
              <a:rPr lang="en-US" sz="2200">
                <a:latin typeface="Calibri" charset="0"/>
              </a:rPr>
              <a:t>) = log(</a:t>
            </a:r>
            <a:r>
              <a:rPr lang="en-US" sz="2200" i="1">
                <a:latin typeface="Calibri" charset="0"/>
              </a:rPr>
              <a:t>a</a:t>
            </a:r>
            <a:r>
              <a:rPr lang="en-US" sz="2200">
                <a:latin typeface="Calibri" charset="0"/>
              </a:rPr>
              <a:t>) + log(</a:t>
            </a:r>
            <a:r>
              <a:rPr lang="en-US" sz="2200" i="1">
                <a:latin typeface="Calibri" charset="0"/>
              </a:rPr>
              <a:t>b</a:t>
            </a:r>
            <a:r>
              <a:rPr lang="en-US" sz="2200">
                <a:latin typeface="Calibri" charset="0"/>
              </a:rPr>
              <a:t>)</a:t>
            </a:r>
          </a:p>
          <a:p>
            <a:r>
              <a:rPr lang="en-US" sz="2200">
                <a:latin typeface="Calibri" charset="0"/>
              </a:rPr>
              <a:t>		We'll sum logs of probabilities instead of multiplying probabilities!</a:t>
            </a:r>
          </a:p>
          <a:p>
            <a:endParaRPr lang="en-US" sz="2000">
              <a:latin typeface="Calibri" charset="0"/>
            </a:endParaRPr>
          </a:p>
          <a:p>
            <a:endParaRPr lang="en-US" sz="2000">
              <a:latin typeface="Calibri" charset="0"/>
            </a:endParaRPr>
          </a:p>
          <a:p>
            <a:endParaRPr lang="en-US" sz="2000">
              <a:latin typeface="Calibri" charset="0"/>
            </a:endParaRPr>
          </a:p>
        </p:txBody>
      </p:sp>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1943100" y="1809750"/>
          <a:ext cx="5257800" cy="959605"/>
        </p:xfrm>
        <a:graphic>
          <a:graphicData uri="http://schemas.openxmlformats.org/presentationml/2006/ole">
            <mc:AlternateContent xmlns:mc="http://schemas.openxmlformats.org/markup-compatibility/2006">
              <mc:Choice xmlns:v="urn:schemas-microsoft-com:vml" Requires="v">
                <p:oleObj spid="_x0000_s8198" name="Equation" r:id="rId3" imgW="2146300" imgH="393700" progId="Equation.3">
                  <p:embed/>
                </p:oleObj>
              </mc:Choice>
              <mc:Fallback>
                <p:oleObj name="Equation" r:id="rId3"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4"/>
                      <a:srcRect/>
                      <a:stretch>
                        <a:fillRect/>
                      </a:stretch>
                    </p:blipFill>
                    <p:spPr bwMode="auto">
                      <a:xfrm>
                        <a:off x="1943100" y="1809750"/>
                        <a:ext cx="5257800" cy="95960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03607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We actually do everything in log space</a:t>
            </a:r>
          </a:p>
        </p:txBody>
      </p:sp>
      <p:sp>
        <p:nvSpPr>
          <p:cNvPr id="54276" name="Rectangle 3"/>
          <p:cNvSpPr>
            <a:spLocks noGrp="1" noChangeArrowheads="1"/>
          </p:cNvSpPr>
          <p:nvPr>
            <p:ph idx="1"/>
          </p:nvPr>
        </p:nvSpPr>
        <p:spPr>
          <a:xfrm>
            <a:off x="822960" y="1047750"/>
            <a:ext cx="8244840" cy="3976048"/>
          </a:xfrm>
        </p:spPr>
        <p:txBody>
          <a:bodyPr>
            <a:normAutofit/>
          </a:bodyPr>
          <a:lstStyle/>
          <a:p>
            <a:pPr marL="0" indent="0">
              <a:buNone/>
            </a:pPr>
            <a:r>
              <a:rPr lang="en-US" sz="2000">
                <a:latin typeface="Calibri" charset="0"/>
              </a:rPr>
              <a:t>Instead of this:</a:t>
            </a:r>
          </a:p>
          <a:p>
            <a:endParaRPr lang="en-US" sz="2000">
              <a:latin typeface="Calibri" charset="0"/>
            </a:endParaRPr>
          </a:p>
          <a:p>
            <a:pPr marL="0" indent="0">
              <a:buNone/>
            </a:pPr>
            <a:endParaRPr lang="en-US" sz="600">
              <a:latin typeface="Calibri" charset="0"/>
            </a:endParaRPr>
          </a:p>
          <a:p>
            <a:pPr marL="0" indent="0">
              <a:buNone/>
            </a:pPr>
            <a:r>
              <a:rPr lang="en-US" sz="2000">
                <a:latin typeface="Calibri" charset="0"/>
              </a:rPr>
              <a:t>This:</a:t>
            </a:r>
          </a:p>
          <a:p>
            <a:pPr marL="0" indent="0">
              <a:buNone/>
            </a:pPr>
            <a:endParaRPr lang="en-US" sz="1100">
              <a:latin typeface="Calibri" charset="0"/>
            </a:endParaRPr>
          </a:p>
          <a:p>
            <a:pPr marL="0" indent="0">
              <a:buNone/>
            </a:pPr>
            <a:r>
              <a:rPr lang="en-US" sz="2000">
                <a:latin typeface="Calibri" charset="0"/>
              </a:rPr>
              <a:t>Notes:</a:t>
            </a:r>
            <a:endParaRPr lang="en-US" sz="700">
              <a:latin typeface="Calibri" charset="0"/>
            </a:endParaRPr>
          </a:p>
          <a:p>
            <a:pPr marL="396875" lvl="1" indent="0">
              <a:buNone/>
            </a:pPr>
            <a:r>
              <a:rPr lang="en-US" sz="2000">
                <a:latin typeface="Calibri" charset="0"/>
              </a:rPr>
              <a:t>1) Taking log doesn't change the ranking of classes!</a:t>
            </a:r>
          </a:p>
          <a:p>
            <a:pPr marL="396875" lvl="1" indent="0">
              <a:buNone/>
            </a:pPr>
            <a:r>
              <a:rPr lang="en-US" sz="2000">
                <a:latin typeface="Calibri" charset="0"/>
              </a:rPr>
              <a:t>	The class with highest probability also has highest log probability!</a:t>
            </a:r>
          </a:p>
          <a:p>
            <a:pPr marL="396875" lvl="1" indent="0">
              <a:buNone/>
            </a:pPr>
            <a:r>
              <a:rPr lang="en-US" sz="2000">
                <a:latin typeface="Calibri" charset="0"/>
              </a:rPr>
              <a:t>2) It's a linear model:</a:t>
            </a:r>
          </a:p>
          <a:p>
            <a:pPr marL="396875" lvl="1" indent="0">
              <a:buNone/>
            </a:pPr>
            <a:r>
              <a:rPr lang="en-US" sz="2000">
                <a:latin typeface="Calibri" charset="0"/>
              </a:rPr>
              <a:t>	Just a max of a sum of weights: a </a:t>
            </a:r>
            <a:r>
              <a:rPr lang="en-US" sz="2000" b="1">
                <a:latin typeface="Calibri" charset="0"/>
              </a:rPr>
              <a:t>linear</a:t>
            </a:r>
            <a:r>
              <a:rPr lang="en-US" sz="2000">
                <a:latin typeface="Calibri" charset="0"/>
              </a:rPr>
              <a:t> function of the inputs</a:t>
            </a:r>
          </a:p>
          <a:p>
            <a:pPr marL="396875" lvl="1" indent="0">
              <a:buNone/>
            </a:pPr>
            <a:r>
              <a:rPr lang="en-US" sz="2000">
                <a:latin typeface="Calibri" charset="0"/>
              </a:rPr>
              <a:t>	So naive bayes is a </a:t>
            </a:r>
            <a:r>
              <a:rPr lang="en-US" sz="2000" b="1">
                <a:latin typeface="Calibri" charset="0"/>
              </a:rPr>
              <a:t>linear classifier</a:t>
            </a:r>
          </a:p>
        </p:txBody>
      </p:sp>
      <p:pic>
        <p:nvPicPr>
          <p:cNvPr id="6" name="Picture 5">
            <a:extLst>
              <a:ext uri="{FF2B5EF4-FFF2-40B4-BE49-F238E27FC236}">
                <a16:creationId xmlns:a16="http://schemas.microsoft.com/office/drawing/2014/main" id="{C5EBCC25-8AE3-C74C-91FF-A6535FA1994A}"/>
              </a:ext>
            </a:extLst>
          </p:cNvPr>
          <p:cNvPicPr>
            <a:picLocks noChangeAspect="1"/>
          </p:cNvPicPr>
          <p:nvPr/>
        </p:nvPicPr>
        <p:blipFill>
          <a:blip r:embed="rId3"/>
          <a:stretch>
            <a:fillRect/>
          </a:stretch>
        </p:blipFill>
        <p:spPr>
          <a:xfrm>
            <a:off x="2057400" y="1789669"/>
            <a:ext cx="5740399" cy="937646"/>
          </a:xfrm>
          <a:prstGeom prst="rect">
            <a:avLst/>
          </a:prstGeom>
        </p:spPr>
      </p:pic>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2853834" y="981748"/>
          <a:ext cx="3954492" cy="721737"/>
        </p:xfrm>
        <a:graphic>
          <a:graphicData uri="http://schemas.openxmlformats.org/presentationml/2006/ole">
            <mc:AlternateContent xmlns:mc="http://schemas.openxmlformats.org/markup-compatibility/2006">
              <mc:Choice xmlns:v="urn:schemas-microsoft-com:vml" Requires="v">
                <p:oleObj spid="_x0000_s9222" name="Equation" r:id="rId4" imgW="2146300" imgH="393700" progId="Equation.3">
                  <p:embed/>
                </p:oleObj>
              </mc:Choice>
              <mc:Fallback>
                <p:oleObj name="Equation" r:id="rId4"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5"/>
                      <a:srcRect/>
                      <a:stretch>
                        <a:fillRect/>
                      </a:stretch>
                    </p:blipFill>
                    <p:spPr bwMode="auto">
                      <a:xfrm>
                        <a:off x="2853834" y="981748"/>
                        <a:ext cx="3954492" cy="7217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36832B95-5B70-3F40-B737-7F057106428C}"/>
              </a:ext>
            </a:extLst>
          </p:cNvPr>
          <p:cNvSpPr txBox="1"/>
          <p:nvPr/>
        </p:nvSpPr>
        <p:spPr>
          <a:xfrm>
            <a:off x="325925" y="4246075"/>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8319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27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err="1">
                <a:latin typeface="Calibri (Headings)"/>
                <a:cs typeface="Calibri (Headings)"/>
              </a:rPr>
              <a:t>ï</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
        <p:nvSpPr>
          <p:cNvPr id="2" name="Text Placeholder 1">
            <a:extLst>
              <a:ext uri="{FF2B5EF4-FFF2-40B4-BE49-F238E27FC236}">
                <a16:creationId xmlns:a16="http://schemas.microsoft.com/office/drawing/2014/main" id="{79B09FB5-DC53-5342-B857-210DA4FB5D4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468199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a:latin typeface="Calibri" charset="0"/>
                <a:ea typeface="ＭＳ Ｐゴシック" charset="0"/>
                <a:cs typeface="ＭＳ Ｐゴシック" charset="0"/>
              </a:rPr>
              <a:t>Learning the Multinomial Na</a:t>
            </a:r>
            <a:r>
              <a:rPr lang="fr-FR" sz="3000">
                <a:latin typeface="Calibri" charset="0"/>
                <a:ea typeface="ＭＳ Ｐゴシック" charset="0"/>
                <a:cs typeface="ＭＳ Ｐゴシック" charset="0"/>
              </a:rPr>
              <a:t>i</a:t>
            </a:r>
            <a:r>
              <a:rPr lang="en-US" sz="3000" err="1">
                <a:latin typeface="Calibri" charset="0"/>
                <a:ea typeface="ＭＳ Ｐゴシック" charset="0"/>
                <a:cs typeface="ＭＳ Ｐゴシック" charset="0"/>
              </a:rPr>
              <a:t>ve</a:t>
            </a:r>
            <a:r>
              <a:rPr lang="en-US" sz="300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graphicFrame>
        <p:nvGraphicFramePr>
          <p:cNvPr id="60" name="Object 2"/>
          <p:cNvGraphicFramePr>
            <a:graphicFrameLocks noChangeAspect="1"/>
          </p:cNvGraphicFramePr>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spid="_x0000_s10246" name="Equation" r:id="rId3" imgW="1739900" imgH="584200" progId="Equation.3">
                  <p:embed/>
                </p:oleObj>
              </mc:Choice>
              <mc:Fallback>
                <p:oleObj name="Equation" r:id="rId3" imgW="1739900" imgH="584200" progId="Equation.3">
                  <p:embed/>
                  <p:pic>
                    <p:nvPicPr>
                      <p:cNvPr id="60" name="Object 2"/>
                      <p:cNvPicPr>
                        <a:picLocks noChangeAspect="1" noChangeArrowheads="1"/>
                      </p:cNvPicPr>
                      <p:nvPr/>
                    </p:nvPicPr>
                    <p:blipFill>
                      <a:blip r:embed="rId4"/>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3FB635-6BAF-7744-B026-3BDF0FD16CDF}"/>
                  </a:ext>
                </a:extLst>
              </p:cNvPr>
              <p:cNvSpPr txBox="1"/>
              <p:nvPr/>
            </p:nvSpPr>
            <p:spPr>
              <a:xfrm>
                <a:off x="3048000" y="2671069"/>
                <a:ext cx="1977529" cy="80791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 name="TextBox 1">
                <a:extLst>
                  <a:ext uri="{FF2B5EF4-FFF2-40B4-BE49-F238E27FC236}">
                    <a16:creationId xmlns:a16="http://schemas.microsoft.com/office/drawing/2014/main" id="{113FB635-6BAF-7744-B026-3BDF0FD16CDF}"/>
                  </a:ext>
                </a:extLst>
              </p:cNvPr>
              <p:cNvSpPr txBox="1">
                <a:spLocks noRot="1" noChangeAspect="1" noMove="1" noResize="1" noEditPoints="1" noAdjustHandles="1" noChangeArrowheads="1" noChangeShapeType="1" noTextEdit="1"/>
              </p:cNvSpPr>
              <p:nvPr/>
            </p:nvSpPr>
            <p:spPr>
              <a:xfrm>
                <a:off x="3048000" y="2671069"/>
                <a:ext cx="1977529" cy="807913"/>
              </a:xfrm>
              <a:prstGeom prst="rect">
                <a:avLst/>
              </a:prstGeom>
              <a:blipFill>
                <a:blip r:embed="rId5"/>
                <a:stretch>
                  <a:fillRect l="-2564" t="-1538" b="-7692"/>
                </a:stretch>
              </a:blipFill>
            </p:spPr>
            <p:txBody>
              <a:bodyPr/>
              <a:lstStyle/>
              <a:p>
                <a:r>
                  <a:rPr lang="en-US">
                    <a:noFill/>
                  </a:rPr>
                  <a:t> </a:t>
                </a:r>
              </a:p>
            </p:txBody>
          </p:sp>
        </mc:Fallback>
      </mc:AlternateContent>
    </p:spTree>
    <p:extLst>
      <p:ext uri="{BB962C8B-B14F-4D97-AF65-F5344CB8AC3E}">
        <p14:creationId xmlns:p14="http://schemas.microsoft.com/office/powerpoint/2010/main" val="124161079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Parameter estimation</a:t>
            </a:r>
          </a:p>
        </p:txBody>
      </p:sp>
      <p:sp>
        <p:nvSpPr>
          <p:cNvPr id="58369" name="Rectangle 4"/>
          <p:cNvSpPr>
            <a:spLocks noGrp="1" noChangeArrowheads="1"/>
          </p:cNvSpPr>
          <p:nvPr>
            <p:ph idx="1"/>
          </p:nvPr>
        </p:nvSpPr>
        <p:spPr>
          <a:xfrm>
            <a:off x="457200" y="3028950"/>
            <a:ext cx="8305800" cy="1600200"/>
          </a:xfrm>
        </p:spPr>
        <p:txBody>
          <a:bodyPr/>
          <a:lstStyle/>
          <a:p>
            <a:pPr>
              <a:lnSpc>
                <a:spcPct val="90000"/>
              </a:lnSpc>
            </a:pPr>
            <a:r>
              <a:rPr lang="en-US">
                <a:ea typeface="ＭＳ Ｐゴシック" charset="0"/>
                <a:cs typeface="Calibri"/>
              </a:rPr>
              <a:t>Create mega-document for topic </a:t>
            </a:r>
            <a:r>
              <a:rPr lang="en-US" i="1">
                <a:ea typeface="ＭＳ Ｐゴシック" charset="0"/>
                <a:cs typeface="Calibri"/>
              </a:rPr>
              <a:t>j</a:t>
            </a:r>
            <a:r>
              <a:rPr lang="en-US">
                <a:ea typeface="ＭＳ Ｐゴシック" charset="0"/>
                <a:cs typeface="Calibri"/>
              </a:rPr>
              <a:t> by concatenating all docs in this topic</a:t>
            </a:r>
          </a:p>
          <a:p>
            <a:pPr lvl="1">
              <a:lnSpc>
                <a:spcPct val="90000"/>
              </a:lnSpc>
            </a:pPr>
            <a:r>
              <a:rPr lang="en-US" sz="2400">
                <a:ea typeface="ＭＳ Ｐゴシック" charset="0"/>
                <a:cs typeface="Calibri"/>
              </a:rPr>
              <a:t>Use frequency of </a:t>
            </a:r>
            <a:r>
              <a:rPr lang="en-US" sz="2400" i="1">
                <a:ea typeface="ＭＳ Ｐゴシック" charset="0"/>
                <a:cs typeface="Calibri"/>
              </a:rPr>
              <a:t>w</a:t>
            </a:r>
            <a:r>
              <a:rPr lang="en-US" sz="2400">
                <a:ea typeface="ＭＳ Ｐゴシック" charset="0"/>
                <a:cs typeface="Calibri"/>
              </a:rPr>
              <a:t> in mega-document</a:t>
            </a:r>
            <a:endParaRPr lang="en-US" sz="24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fraction of times word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w</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i</a:t>
            </a: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 appears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among all words in documents of topic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c</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j</a:t>
            </a:r>
            <a:endParaRPr kumimoji="0" lang="en-US" sz="2400" b="0" i="1" u="none" strike="noStrike" kern="1200" cap="none" spc="0" normalizeH="0" baseline="-25000" noProof="0">
              <a:ln>
                <a:noFill/>
              </a:ln>
              <a:solidFill>
                <a:srgbClr val="000000"/>
              </a:solidFill>
              <a:effectLst/>
              <a:uLnTx/>
              <a:uFillTx/>
              <a:latin typeface="Calibri"/>
              <a:ea typeface="ＭＳ Ｐゴシック" charset="0"/>
              <a:cs typeface="Calibri"/>
            </a:endParaRPr>
          </a:p>
        </p:txBody>
      </p:sp>
      <p:graphicFrame>
        <p:nvGraphicFramePr>
          <p:cNvPr id="6" name="Object 2"/>
          <p:cNvGraphicFramePr>
            <a:graphicFrameLocks noChangeAspect="1"/>
          </p:cNvGraphicFramePr>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spid="_x0000_s11270"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327908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822960" y="1428750"/>
            <a:ext cx="7254240" cy="1771650"/>
          </a:xfrm>
        </p:spPr>
        <p:txBody>
          <a:bodyPr>
            <a:noAutofit/>
          </a:bodyPr>
          <a:lstStyle/>
          <a:p>
            <a:pPr eaLnBrk="1" hangingPunct="1">
              <a:lnSpc>
                <a:spcPct val="90000"/>
              </a:lnSpc>
            </a:pPr>
            <a:r>
              <a:rPr lang="en-US" sz="2000">
                <a:latin typeface="Calibri" charset="0"/>
                <a:ea typeface="ＭＳ Ｐゴシック" charset="0"/>
                <a:cs typeface="ＭＳ Ｐゴシック" charset="0"/>
              </a:rPr>
              <a:t>What if we have seen no training documents with the word </a:t>
            </a:r>
            <a:r>
              <a:rPr lang="en-US" sz="2000" b="1" i="1">
                <a:latin typeface="Calibri" charset="0"/>
                <a:ea typeface="ＭＳ Ｐゴシック" charset="0"/>
                <a:cs typeface="ＭＳ Ｐゴシック" charset="0"/>
              </a:rPr>
              <a:t>fantastic</a:t>
            </a:r>
            <a:r>
              <a:rPr lang="en-US" sz="2000" b="1">
                <a:latin typeface="Calibri" charset="0"/>
                <a:ea typeface="ＭＳ Ｐゴシック" charset="0"/>
                <a:cs typeface="ＭＳ Ｐゴシック" charset="0"/>
              </a:rPr>
              <a:t> </a:t>
            </a:r>
            <a:r>
              <a:rPr lang="en-US" sz="2000">
                <a:latin typeface="Calibri" charset="0"/>
                <a:ea typeface="ＭＳ Ｐゴシック" charset="0"/>
                <a:cs typeface="ＭＳ Ｐゴシック" charset="0"/>
              </a:rPr>
              <a:t> and classified in the topic </a:t>
            </a:r>
            <a:r>
              <a:rPr lang="en-US" sz="2000" b="1">
                <a:latin typeface="Calibri" charset="0"/>
                <a:ea typeface="ＭＳ Ｐゴシック" charset="0"/>
                <a:cs typeface="ＭＳ Ｐゴシック" charset="0"/>
              </a:rPr>
              <a:t>positive</a:t>
            </a:r>
            <a:r>
              <a:rPr lang="en-US" sz="2000">
                <a:latin typeface="Calibri" charset="0"/>
                <a:ea typeface="ＭＳ Ｐゴシック" charset="0"/>
                <a:cs typeface="ＭＳ Ｐゴシック" charset="0"/>
              </a:rPr>
              <a:t> (</a:t>
            </a:r>
            <a:r>
              <a:rPr lang="en-US" sz="2000" b="1" i="1">
                <a:latin typeface="Calibri" charset="0"/>
                <a:ea typeface="ＭＳ Ｐゴシック" charset="0"/>
                <a:cs typeface="ＭＳ Ｐゴシック" charset="0"/>
              </a:rPr>
              <a:t>thumbs-up)</a:t>
            </a:r>
            <a:r>
              <a:rPr lang="en-US" sz="2000">
                <a:latin typeface="Calibri" charset="0"/>
                <a:ea typeface="ＭＳ Ｐゴシック" charset="0"/>
                <a:cs typeface="ＭＳ Ｐゴシック" charset="0"/>
              </a:rPr>
              <a:t>?</a:t>
            </a:r>
          </a:p>
          <a:p>
            <a:pPr lvl="1" eaLnBrk="1" hangingPunct="1">
              <a:lnSpc>
                <a:spcPct val="90000"/>
              </a:lnSpc>
            </a:pPr>
            <a:endParaRPr lang="en-US" sz="2000">
              <a:latin typeface="Calibri" charset="0"/>
              <a:ea typeface="ＭＳ Ｐゴシック" charset="0"/>
            </a:endParaRPr>
          </a:p>
          <a:p>
            <a:pPr lvl="1" eaLnBrk="1" hangingPunct="1">
              <a:lnSpc>
                <a:spcPct val="90000"/>
              </a:lnSpc>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cs typeface="ＭＳ Ｐゴシック" charset="0"/>
            </a:endParaRPr>
          </a:p>
          <a:p>
            <a:pPr eaLnBrk="1" hangingPunct="1">
              <a:lnSpc>
                <a:spcPct val="90000"/>
              </a:lnSpc>
            </a:pPr>
            <a:r>
              <a:rPr lang="en-US" sz="200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2111376" y="2346325"/>
          <a:ext cx="5508625" cy="854075"/>
        </p:xfrm>
        <a:graphic>
          <a:graphicData uri="http://schemas.openxmlformats.org/presentationml/2006/ole">
            <mc:AlternateContent xmlns:mc="http://schemas.openxmlformats.org/markup-compatibility/2006">
              <mc:Choice xmlns:v="urn:schemas-microsoft-com:vml" Requires="v">
                <p:oleObj spid="_x0000_s12298" name="Equation" r:id="rId3" imgW="3683000" imgH="571500" progId="Equation.3">
                  <p:embed/>
                </p:oleObj>
              </mc:Choice>
              <mc:Fallback>
                <p:oleObj name="Equation" r:id="rId3" imgW="3683000" imgH="571500" progId="Equation.3">
                  <p:embed/>
                  <p:pic>
                    <p:nvPicPr>
                      <p:cNvPr id="43011" name="Object 2"/>
                      <p:cNvPicPr>
                        <a:picLocks noChangeAspect="1" noChangeArrowheads="1"/>
                      </p:cNvPicPr>
                      <p:nvPr/>
                    </p:nvPicPr>
                    <p:blipFill>
                      <a:blip r:embed="rId4"/>
                      <a:srcRect/>
                      <a:stretch>
                        <a:fillRect/>
                      </a:stretch>
                    </p:blipFill>
                    <p:spPr bwMode="auto">
                      <a:xfrm>
                        <a:off x="2111376" y="2346325"/>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spid="_x0000_s12299" name="Equation" r:id="rId5" imgW="1968500" imgH="292100" progId="Equation.3">
                  <p:embed/>
                </p:oleObj>
              </mc:Choice>
              <mc:Fallback>
                <p:oleObj name="Equation" r:id="rId5" imgW="1968500" imgH="292100" progId="Equation.3">
                  <p:embed/>
                  <p:pic>
                    <p:nvPicPr>
                      <p:cNvPr id="43012" name="Object 3"/>
                      <p:cNvPicPr>
                        <a:picLocks noChangeAspect="1" noChangeArrowheads="1"/>
                      </p:cNvPicPr>
                      <p:nvPr/>
                    </p:nvPicPr>
                    <p:blipFill>
                      <a:blip r:embed="rId6"/>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spTree>
    <p:extLst>
      <p:ext uri="{BB962C8B-B14F-4D97-AF65-F5344CB8AC3E}">
        <p14:creationId xmlns:p14="http://schemas.microsoft.com/office/powerpoint/2010/main" val="171231663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smtClean="0"/>
              <a:t>The task of text classification</a:t>
            </a:r>
          </a:p>
          <a:p>
            <a:r>
              <a:rPr lang="en-US" altLang="zh-TW" dirty="0" smtClean="0"/>
              <a:t>The Naïve Bayes Classifier</a:t>
            </a:r>
          </a:p>
          <a:p>
            <a:r>
              <a:rPr lang="en-US" altLang="zh-TW" dirty="0" smtClean="0"/>
              <a:t>Naïve Bayes: Learning</a:t>
            </a:r>
          </a:p>
          <a:p>
            <a:r>
              <a:rPr lang="en-US" altLang="zh-TW" dirty="0" smtClean="0"/>
              <a:t>Sentiment and Binary Naïve Bayes</a:t>
            </a:r>
          </a:p>
          <a:p>
            <a:r>
              <a:rPr lang="en-US" altLang="zh-TW" dirty="0" smtClean="0"/>
              <a:t>More on Sentiment Classification</a:t>
            </a:r>
          </a:p>
          <a:p>
            <a:r>
              <a:rPr lang="en-US" altLang="zh-TW" dirty="0" smtClean="0"/>
              <a:t>Naïve Bayes: Relationship to Language Modeling</a:t>
            </a:r>
          </a:p>
          <a:p>
            <a:r>
              <a:rPr lang="en-US" altLang="zh-TW" dirty="0" smtClean="0"/>
              <a:t>Precision, Recall, and F-Measure</a:t>
            </a:r>
          </a:p>
          <a:p>
            <a:r>
              <a:rPr lang="en-US" altLang="zh-TW" dirty="0" smtClean="0"/>
              <a:t>Evaluation with more than two classes</a:t>
            </a:r>
          </a:p>
          <a:p>
            <a:r>
              <a:rPr lang="en-US" altLang="zh-TW" dirty="0" smtClean="0"/>
              <a:t>Avoiding </a:t>
            </a:r>
            <a:r>
              <a:rPr lang="en-US" altLang="zh-TW" dirty="0" smtClean="0"/>
              <a:t>harms in classification</a:t>
            </a:r>
            <a:endParaRPr lang="zh-TW" altLang="en-US" dirty="0"/>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Tree>
    <p:extLst>
      <p:ext uri="{BB962C8B-B14F-4D97-AF65-F5344CB8AC3E}">
        <p14:creationId xmlns:p14="http://schemas.microsoft.com/office/powerpoint/2010/main" val="2662941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normAutofit fontScale="90000"/>
          </a:bodyPr>
          <a:lstStyle/>
          <a:p>
            <a:r>
              <a:rPr lang="en-US"/>
              <a:t>Laplace (add-1) smoothing for Na</a:t>
            </a:r>
            <a:r>
              <a:rPr lang="fr-FR" err="1"/>
              <a:t>ï</a:t>
            </a:r>
            <a:r>
              <a:rPr lang="en-US" err="1"/>
              <a:t>ve</a:t>
            </a:r>
            <a:r>
              <a:rPr lang="en-US"/>
              <a:t> Bayes</a:t>
            </a:r>
          </a:p>
        </p:txBody>
      </p:sp>
      <p:graphicFrame>
        <p:nvGraphicFramePr>
          <p:cNvPr id="11" name="Object 2"/>
          <p:cNvGraphicFramePr>
            <a:graphicFrameLocks noChangeAspect="1"/>
          </p:cNvGraphicFramePr>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spid="_x0000_s13326"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spid="_x0000_s13327"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spid="_x0000_s13328"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1579109"/>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9329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a:t>Multinomial Naïve Bayes: Learning</a:t>
            </a:r>
          </a:p>
        </p:txBody>
      </p:sp>
      <p:sp>
        <p:nvSpPr>
          <p:cNvPr id="52230" name="Rectangle 4"/>
          <p:cNvSpPr>
            <a:spLocks noGrp="1" noChangeArrowheads="1"/>
          </p:cNvSpPr>
          <p:nvPr>
            <p:ph idx="1"/>
          </p:nvPr>
        </p:nvSpPr>
        <p:spPr>
          <a:xfrm>
            <a:off x="152400" y="21325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spid="_x0000_s14346" name="Equation" r:id="rId3" imgW="1981200" imgH="431800" progId="Equation.3">
                  <p:embed/>
                </p:oleObj>
              </mc:Choice>
              <mc:Fallback>
                <p:oleObj name="Equation" r:id="rId3" imgW="1981200" imgH="431800" progId="Equation.3">
                  <p:embed/>
                  <p:pic>
                    <p:nvPicPr>
                      <p:cNvPr id="52226" name="Object 2"/>
                      <p:cNvPicPr>
                        <a:picLocks noChangeAspect="1" noChangeArrowheads="1"/>
                      </p:cNvPicPr>
                      <p:nvPr/>
                    </p:nvPicPr>
                    <p:blipFill>
                      <a:blip r:embed="rId4"/>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spid="_x0000_s14347" name="Equation" r:id="rId5" imgW="1752600" imgH="406400" progId="Equation.3">
                  <p:embed/>
                </p:oleObj>
              </mc:Choice>
              <mc:Fallback>
                <p:oleObj name="Equation" r:id="rId5" imgW="1752600" imgH="406400" progId="Equation.3">
                  <p:embed/>
                  <p:pic>
                    <p:nvPicPr>
                      <p:cNvPr id="52227" name="Object 3"/>
                      <p:cNvPicPr>
                        <a:picLocks noChangeAspect="1" noChangeArrowheads="1"/>
                      </p:cNvPicPr>
                      <p:nvPr/>
                    </p:nvPicPr>
                    <p:blipFill>
                      <a:blip r:embed="rId6"/>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Tree>
    <p:extLst>
      <p:ext uri="{BB962C8B-B14F-4D97-AF65-F5344CB8AC3E}">
        <p14:creationId xmlns:p14="http://schemas.microsoft.com/office/powerpoint/2010/main" val="3526784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ED69B3-D5B3-574F-9818-F323E76C17EE}"/>
              </a:ext>
            </a:extLst>
          </p:cNvPr>
          <p:cNvSpPr>
            <a:spLocks noGrp="1"/>
          </p:cNvSpPr>
          <p:nvPr>
            <p:ph type="title"/>
          </p:nvPr>
        </p:nvSpPr>
        <p:spPr/>
        <p:txBody>
          <a:bodyPr/>
          <a:lstStyle/>
          <a:p>
            <a:r>
              <a:rPr lang="en-US"/>
              <a:t>Unknown words</a:t>
            </a:r>
          </a:p>
        </p:txBody>
      </p:sp>
      <p:sp>
        <p:nvSpPr>
          <p:cNvPr id="8" name="Content Placeholder 7">
            <a:extLst>
              <a:ext uri="{FF2B5EF4-FFF2-40B4-BE49-F238E27FC236}">
                <a16:creationId xmlns:a16="http://schemas.microsoft.com/office/drawing/2014/main" id="{273B1AD8-BC8F-A14C-8CC2-168C9A3E2FEB}"/>
              </a:ext>
            </a:extLst>
          </p:cNvPr>
          <p:cNvSpPr>
            <a:spLocks noGrp="1"/>
          </p:cNvSpPr>
          <p:nvPr>
            <p:ph idx="1"/>
          </p:nvPr>
        </p:nvSpPr>
        <p:spPr>
          <a:xfrm>
            <a:off x="822960" y="1200150"/>
            <a:ext cx="8016240" cy="3823648"/>
          </a:xfrm>
        </p:spPr>
        <p:txBody>
          <a:bodyPr>
            <a:normAutofit fontScale="92500" lnSpcReduction="10000"/>
          </a:bodyPr>
          <a:lstStyle/>
          <a:p>
            <a:r>
              <a:rPr lang="en-US" dirty="0"/>
              <a:t>What about unknown words</a:t>
            </a:r>
          </a:p>
          <a:p>
            <a:pPr lvl="1"/>
            <a:r>
              <a:rPr lang="en-US" dirty="0"/>
              <a:t>that appear in our test data </a:t>
            </a:r>
          </a:p>
          <a:p>
            <a:pPr lvl="1"/>
            <a:r>
              <a:rPr lang="en-US" dirty="0"/>
              <a:t>but not in our training data or vocabulary?</a:t>
            </a:r>
          </a:p>
          <a:p>
            <a:r>
              <a:rPr lang="en-US" dirty="0"/>
              <a:t>We </a:t>
            </a:r>
            <a:r>
              <a:rPr lang="en-US" b="1" dirty="0"/>
              <a:t>ignore</a:t>
            </a:r>
            <a:r>
              <a:rPr lang="en-US" dirty="0"/>
              <a:t> them</a:t>
            </a:r>
          </a:p>
          <a:p>
            <a:pPr lvl="1"/>
            <a:r>
              <a:rPr lang="en-US" dirty="0"/>
              <a:t>Remove them from the test document!</a:t>
            </a:r>
          </a:p>
          <a:p>
            <a:pPr lvl="1"/>
            <a:r>
              <a:rPr lang="en-US" dirty="0"/>
              <a:t>Pretend they weren't there!</a:t>
            </a:r>
          </a:p>
          <a:p>
            <a:pPr lvl="1"/>
            <a:r>
              <a:rPr lang="en-US" dirty="0"/>
              <a:t>Don't include any probability for them at all!</a:t>
            </a:r>
          </a:p>
          <a:p>
            <a:r>
              <a:rPr lang="en-US" dirty="0"/>
              <a:t>Why don't we build an unknown word model?</a:t>
            </a:r>
          </a:p>
          <a:p>
            <a:pPr lvl="1"/>
            <a:r>
              <a:rPr lang="en-US" dirty="0"/>
              <a:t>It doesn't help: knowing which class has more unknown words is not generally helpful!</a:t>
            </a:r>
          </a:p>
          <a:p>
            <a:endParaRPr lang="en-US" dirty="0"/>
          </a:p>
        </p:txBody>
      </p:sp>
    </p:spTree>
    <p:extLst>
      <p:ext uri="{BB962C8B-B14F-4D97-AF65-F5344CB8AC3E}">
        <p14:creationId xmlns:p14="http://schemas.microsoft.com/office/powerpoint/2010/main" val="264932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A0F-A7E2-5F4E-AF6A-7166F8DB212F}"/>
              </a:ext>
            </a:extLst>
          </p:cNvPr>
          <p:cNvSpPr>
            <a:spLocks noGrp="1"/>
          </p:cNvSpPr>
          <p:nvPr>
            <p:ph type="title"/>
          </p:nvPr>
        </p:nvSpPr>
        <p:spPr/>
        <p:txBody>
          <a:bodyPr/>
          <a:lstStyle/>
          <a:p>
            <a:r>
              <a:rPr lang="en-US"/>
              <a:t>Stop words</a:t>
            </a:r>
          </a:p>
        </p:txBody>
      </p:sp>
      <p:sp>
        <p:nvSpPr>
          <p:cNvPr id="3" name="Content Placeholder 2">
            <a:extLst>
              <a:ext uri="{FF2B5EF4-FFF2-40B4-BE49-F238E27FC236}">
                <a16:creationId xmlns:a16="http://schemas.microsoft.com/office/drawing/2014/main" id="{0D25C8EB-58F8-3245-846E-B538A745351C}"/>
              </a:ext>
            </a:extLst>
          </p:cNvPr>
          <p:cNvSpPr>
            <a:spLocks noGrp="1"/>
          </p:cNvSpPr>
          <p:nvPr>
            <p:ph idx="1"/>
          </p:nvPr>
        </p:nvSpPr>
        <p:spPr>
          <a:xfrm>
            <a:off x="822960" y="1200150"/>
            <a:ext cx="7940040" cy="3733800"/>
          </a:xfrm>
        </p:spPr>
        <p:txBody>
          <a:bodyPr>
            <a:normAutofit/>
          </a:bodyPr>
          <a:lstStyle/>
          <a:p>
            <a:r>
              <a:rPr lang="en-US"/>
              <a:t>Some systems ignore stop words</a:t>
            </a:r>
          </a:p>
          <a:p>
            <a:pPr lvl="1"/>
            <a:r>
              <a:rPr lang="en-US" b="1" dirty="0"/>
              <a:t>Stop words:</a:t>
            </a:r>
            <a:r>
              <a:rPr lang="en-US" dirty="0"/>
              <a:t> very frequent words like </a:t>
            </a:r>
            <a:r>
              <a:rPr lang="en-US" i="1" dirty="0"/>
              <a:t>the </a:t>
            </a:r>
            <a:r>
              <a:rPr lang="en-US" dirty="0"/>
              <a:t>and </a:t>
            </a:r>
            <a:r>
              <a:rPr lang="en-US" i="1" dirty="0"/>
              <a:t>a</a:t>
            </a:r>
            <a:r>
              <a:rPr lang="en-US" dirty="0"/>
              <a:t>.</a:t>
            </a:r>
          </a:p>
          <a:p>
            <a:pPr lvl="2"/>
            <a:r>
              <a:rPr lang="en-US" dirty="0"/>
              <a:t>Sort the vocabulary by word frequency in training set</a:t>
            </a:r>
          </a:p>
          <a:p>
            <a:pPr lvl="2"/>
            <a:r>
              <a:rPr lang="en-US" dirty="0"/>
              <a:t>Call the top 10 or 50 words the </a:t>
            </a:r>
            <a:r>
              <a:rPr lang="en-US" b="1" dirty="0" err="1"/>
              <a:t>stopword</a:t>
            </a:r>
            <a:r>
              <a:rPr lang="en-US" b="1" dirty="0"/>
              <a:t> list</a:t>
            </a:r>
            <a:r>
              <a:rPr lang="en-US" dirty="0"/>
              <a:t>.</a:t>
            </a:r>
          </a:p>
          <a:p>
            <a:pPr lvl="2"/>
            <a:r>
              <a:rPr lang="en-US" dirty="0"/>
              <a:t>Remove all stop words from both training and test sets</a:t>
            </a:r>
          </a:p>
          <a:p>
            <a:pPr lvl="3"/>
            <a:r>
              <a:rPr lang="en-US" sz="1800" dirty="0"/>
              <a:t>As if they were never there!</a:t>
            </a:r>
          </a:p>
          <a:p>
            <a:r>
              <a:rPr lang="en-US" dirty="0"/>
              <a:t>But removing stop words doesn't usually help</a:t>
            </a:r>
          </a:p>
          <a:p>
            <a:pPr marL="458788" lvl="1" indent="-279400">
              <a:buFont typeface="Arial" panose="020B0604020202020204" pitchFamily="34" charset="0"/>
              <a:buChar char="•"/>
            </a:pPr>
            <a:r>
              <a:rPr lang="en-US" dirty="0"/>
              <a:t>So in practice most NB algorithms use </a:t>
            </a:r>
            <a:r>
              <a:rPr lang="en-US" b="1" dirty="0"/>
              <a:t>all</a:t>
            </a:r>
            <a:r>
              <a:rPr lang="en-US" dirty="0"/>
              <a:t> words and </a:t>
            </a:r>
            <a:r>
              <a:rPr lang="en-US" b="1" dirty="0"/>
              <a:t>don't</a:t>
            </a:r>
            <a:r>
              <a:rPr lang="en-US" dirty="0"/>
              <a:t> use </a:t>
            </a:r>
            <a:r>
              <a:rPr lang="en-US" dirty="0" err="1"/>
              <a:t>stopword</a:t>
            </a:r>
            <a:r>
              <a:rPr lang="en-US" dirty="0"/>
              <a:t> lists</a:t>
            </a:r>
          </a:p>
          <a:p>
            <a:endParaRPr lang="en-US" dirty="0"/>
          </a:p>
        </p:txBody>
      </p:sp>
    </p:spTree>
    <p:extLst>
      <p:ext uri="{BB962C8B-B14F-4D97-AF65-F5344CB8AC3E}">
        <p14:creationId xmlns:p14="http://schemas.microsoft.com/office/powerpoint/2010/main" val="1665313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460600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p:txBody>
          <a:bodyPr/>
          <a:lstStyle/>
          <a:p>
            <a:r>
              <a:rPr lang="en-US"/>
              <a:t>Let's do a worked sentiment example!</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609600" y="1186180"/>
            <a:ext cx="8362278" cy="3352800"/>
          </a:xfrm>
          <a:prstGeom prst="rect">
            <a:avLst/>
          </a:prstGeom>
        </p:spPr>
      </p:pic>
    </p:spTree>
    <p:extLst>
      <p:ext uri="{BB962C8B-B14F-4D97-AF65-F5344CB8AC3E}">
        <p14:creationId xmlns:p14="http://schemas.microsoft.com/office/powerpoint/2010/main" val="3380698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a:xfrm>
            <a:off x="457200" y="19477"/>
            <a:ext cx="8458200" cy="680397"/>
          </a:xfrm>
        </p:spPr>
        <p:txBody>
          <a:bodyPr>
            <a:normAutofit fontScale="90000"/>
          </a:bodyPr>
          <a:lstStyle/>
          <a:p>
            <a:r>
              <a:rPr lang="en-US" dirty="0"/>
              <a:t>A worked sentiment example with add-1 smoothing</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a:xfrm>
            <a:off x="822961" y="1200150"/>
            <a:ext cx="5958840" cy="3429000"/>
          </a:xfrm>
        </p:spPr>
        <p:txBody>
          <a:bodyPr/>
          <a:lstStyle/>
          <a:p>
            <a:endParaRPr lang="en-US" dirty="0"/>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457200" y="819150"/>
            <a:ext cx="4411210" cy="1768645"/>
          </a:xfrm>
          <a:prstGeom prst="rect">
            <a:avLst/>
          </a:prstGeom>
        </p:spPr>
      </p:pic>
      <p:sp>
        <p:nvSpPr>
          <p:cNvPr id="4" name="TextBox 3">
            <a:extLst>
              <a:ext uri="{FF2B5EF4-FFF2-40B4-BE49-F238E27FC236}">
                <a16:creationId xmlns:a16="http://schemas.microsoft.com/office/drawing/2014/main" id="{1FC2390A-3118-0040-BB7E-D87A94A6AFBE}"/>
              </a:ext>
            </a:extLst>
          </p:cNvPr>
          <p:cNvSpPr txBox="1"/>
          <p:nvPr/>
        </p:nvSpPr>
        <p:spPr>
          <a:xfrm>
            <a:off x="5186713" y="742950"/>
            <a:ext cx="345158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1. Prior from training:</a:t>
            </a:r>
          </a:p>
        </p:txBody>
      </p:sp>
      <p:sp>
        <p:nvSpPr>
          <p:cNvPr id="7" name="TextBox 6">
            <a:extLst>
              <a:ext uri="{FF2B5EF4-FFF2-40B4-BE49-F238E27FC236}">
                <a16:creationId xmlns:a16="http://schemas.microsoft.com/office/drawing/2014/main" id="{0E8B5B7F-B19F-7249-9919-7423AE553852}"/>
              </a:ext>
            </a:extLst>
          </p:cNvPr>
          <p:cNvSpPr txBox="1"/>
          <p:nvPr/>
        </p:nvSpPr>
        <p:spPr>
          <a:xfrm>
            <a:off x="7314538" y="1219638"/>
            <a:ext cx="1677062"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2/5</a:t>
            </a:r>
          </a:p>
        </p:txBody>
      </p:sp>
      <p:sp>
        <p:nvSpPr>
          <p:cNvPr id="8" name="TextBox 7">
            <a:extLst>
              <a:ext uri="{FF2B5EF4-FFF2-40B4-BE49-F238E27FC236}">
                <a16:creationId xmlns:a16="http://schemas.microsoft.com/office/drawing/2014/main" id="{F8D6E047-9277-8849-BC4B-B8F9CF75D644}"/>
              </a:ext>
            </a:extLst>
          </p:cNvPr>
          <p:cNvSpPr txBox="1"/>
          <p:nvPr/>
        </p:nvSpPr>
        <p:spPr>
          <a:xfrm>
            <a:off x="5258364" y="2142498"/>
            <a:ext cx="227658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2. Drop "with"</a:t>
            </a:r>
          </a:p>
        </p:txBody>
      </p:sp>
      <p:cxnSp>
        <p:nvCxnSpPr>
          <p:cNvPr id="10" name="Straight Connector 9">
            <a:extLst>
              <a:ext uri="{FF2B5EF4-FFF2-40B4-BE49-F238E27FC236}">
                <a16:creationId xmlns:a16="http://schemas.microsoft.com/office/drawing/2014/main" id="{78BD46C5-E353-9E40-8DFB-A6196D9ECFCF}"/>
              </a:ext>
            </a:extLst>
          </p:cNvPr>
          <p:cNvCxnSpPr>
            <a:cxnSpLocks/>
          </p:cNvCxnSpPr>
          <p:nvPr/>
        </p:nvCxnSpPr>
        <p:spPr>
          <a:xfrm>
            <a:off x="2748280" y="2449830"/>
            <a:ext cx="381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5D49463-0ED6-6E4D-8C1B-0245872E85E2}"/>
              </a:ext>
            </a:extLst>
          </p:cNvPr>
          <p:cNvPicPr>
            <a:picLocks noChangeAspect="1"/>
          </p:cNvPicPr>
          <p:nvPr/>
        </p:nvPicPr>
        <p:blipFill>
          <a:blip r:embed="rId3"/>
          <a:stretch>
            <a:fillRect/>
          </a:stretch>
        </p:blipFill>
        <p:spPr>
          <a:xfrm>
            <a:off x="154097" y="3685541"/>
            <a:ext cx="4957061" cy="1457959"/>
          </a:xfrm>
          <a:prstGeom prst="rect">
            <a:avLst/>
          </a:prstGeom>
        </p:spPr>
      </p:pic>
      <p:pic>
        <p:nvPicPr>
          <p:cNvPr id="16" name="Picture 15">
            <a:extLst>
              <a:ext uri="{FF2B5EF4-FFF2-40B4-BE49-F238E27FC236}">
                <a16:creationId xmlns:a16="http://schemas.microsoft.com/office/drawing/2014/main" id="{F2FFAD41-297F-A044-A4BC-999F25C8D8BF}"/>
              </a:ext>
            </a:extLst>
          </p:cNvPr>
          <p:cNvPicPr>
            <a:picLocks noChangeAspect="1"/>
          </p:cNvPicPr>
          <p:nvPr/>
        </p:nvPicPr>
        <p:blipFill>
          <a:blip r:embed="rId4"/>
          <a:stretch>
            <a:fillRect/>
          </a:stretch>
        </p:blipFill>
        <p:spPr>
          <a:xfrm>
            <a:off x="5345676" y="3762346"/>
            <a:ext cx="3849123" cy="1085125"/>
          </a:xfrm>
          <a:prstGeom prst="rect">
            <a:avLst/>
          </a:prstGeom>
        </p:spPr>
      </p:pic>
      <p:sp>
        <p:nvSpPr>
          <p:cNvPr id="17" name="TextBox 16">
            <a:extLst>
              <a:ext uri="{FF2B5EF4-FFF2-40B4-BE49-F238E27FC236}">
                <a16:creationId xmlns:a16="http://schemas.microsoft.com/office/drawing/2014/main" id="{80C56973-9076-294B-83BE-77052447FEF0}"/>
              </a:ext>
            </a:extLst>
          </p:cNvPr>
          <p:cNvSpPr txBox="1"/>
          <p:nvPr/>
        </p:nvSpPr>
        <p:spPr>
          <a:xfrm>
            <a:off x="118537" y="2647950"/>
            <a:ext cx="445346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3. Likelihoods from training:</a:t>
            </a:r>
          </a:p>
        </p:txBody>
      </p:sp>
      <p:sp>
        <p:nvSpPr>
          <p:cNvPr id="18" name="TextBox 17">
            <a:extLst>
              <a:ext uri="{FF2B5EF4-FFF2-40B4-BE49-F238E27FC236}">
                <a16:creationId xmlns:a16="http://schemas.microsoft.com/office/drawing/2014/main" id="{D83D79F2-5F65-3B40-BDEF-191EE1665BDB}"/>
              </a:ext>
            </a:extLst>
          </p:cNvPr>
          <p:cNvSpPr txBox="1"/>
          <p:nvPr/>
        </p:nvSpPr>
        <p:spPr>
          <a:xfrm>
            <a:off x="5516950" y="3203244"/>
            <a:ext cx="355738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4. Scoring the test set:</a:t>
            </a:r>
          </a:p>
        </p:txBody>
      </p:sp>
      <p:sp>
        <p:nvSpPr>
          <p:cNvPr id="19" name="Rectangle 18">
            <a:extLst>
              <a:ext uri="{FF2B5EF4-FFF2-40B4-BE49-F238E27FC236}">
                <a16:creationId xmlns:a16="http://schemas.microsoft.com/office/drawing/2014/main" id="{B26A3235-9128-6946-ADD5-B48D986785C8}"/>
              </a:ext>
            </a:extLst>
          </p:cNvPr>
          <p:cNvSpPr/>
          <p:nvPr/>
        </p:nvSpPr>
        <p:spPr>
          <a:xfrm>
            <a:off x="5410200" y="3756206"/>
            <a:ext cx="3733800" cy="548702"/>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CE437B-71EF-1A44-A520-D5D9D0B9A806}"/>
                  </a:ext>
                </a:extLst>
              </p:cNvPr>
              <p:cNvSpPr txBox="1"/>
              <p:nvPr/>
            </p:nvSpPr>
            <p:spPr>
              <a:xfrm>
                <a:off x="536743" y="3085627"/>
                <a:ext cx="3265638" cy="53027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𝑝</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𝑖</m:t>
                              </m:r>
                            </m:sub>
                          </m:sSub>
                        </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 </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nary>
                                <m:naryPr>
                                  <m:chr m:val="∑"/>
                                  <m:sup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𝑉</m:t>
                                  </m:r>
                                </m:sub>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m:t>
                                      </m:r>
                                    </m:e>
                                  </m:d>
                                </m:e>
                              </m:nary>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𝑉</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15" name="TextBox 14">
                <a:extLst>
                  <a:ext uri="{FF2B5EF4-FFF2-40B4-BE49-F238E27FC236}">
                    <a16:creationId xmlns:a16="http://schemas.microsoft.com/office/drawing/2014/main" id="{A2CE437B-71EF-1A44-A520-D5D9D0B9A806}"/>
                  </a:ext>
                </a:extLst>
              </p:cNvPr>
              <p:cNvSpPr txBox="1">
                <a:spLocks noRot="1" noChangeAspect="1" noMove="1" noResize="1" noEditPoints="1" noAdjustHandles="1" noChangeArrowheads="1" noChangeShapeType="1" noTextEdit="1"/>
              </p:cNvSpPr>
              <p:nvPr/>
            </p:nvSpPr>
            <p:spPr>
              <a:xfrm>
                <a:off x="536743" y="3085627"/>
                <a:ext cx="3265638" cy="530273"/>
              </a:xfrm>
              <a:prstGeom prst="rect">
                <a:avLst/>
              </a:prstGeom>
              <a:blipFill>
                <a:blip r:embed="rId5"/>
                <a:stretch>
                  <a:fillRect l="-775" t="-27907" r="-1163" b="-1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37BFA9-C32B-5848-810A-60A0A87C4877}"/>
                  </a:ext>
                </a:extLst>
              </p:cNvPr>
              <p:cNvSpPr txBox="1"/>
              <p:nvPr/>
            </p:nvSpPr>
            <p:spPr>
              <a:xfrm>
                <a:off x="5315196" y="1316246"/>
                <a:ext cx="1317989" cy="53873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1" name="TextBox 20">
                <a:extLst>
                  <a:ext uri="{FF2B5EF4-FFF2-40B4-BE49-F238E27FC236}">
                    <a16:creationId xmlns:a16="http://schemas.microsoft.com/office/drawing/2014/main" id="{C637BFA9-C32B-5848-810A-60A0A87C4877}"/>
                  </a:ext>
                </a:extLst>
              </p:cNvPr>
              <p:cNvSpPr txBox="1">
                <a:spLocks noRot="1" noChangeAspect="1" noMove="1" noResize="1" noEditPoints="1" noAdjustHandles="1" noChangeArrowheads="1" noChangeShapeType="1" noTextEdit="1"/>
              </p:cNvSpPr>
              <p:nvPr/>
            </p:nvSpPr>
            <p:spPr>
              <a:xfrm>
                <a:off x="5315196" y="1316246"/>
                <a:ext cx="1317989" cy="538737"/>
              </a:xfrm>
              <a:prstGeom prst="rect">
                <a:avLst/>
              </a:prstGeom>
              <a:blipFill>
                <a:blip r:embed="rId6"/>
                <a:stretch>
                  <a:fillRect l="-2857" t="-2326" b="-9302"/>
                </a:stretch>
              </a:blipFill>
            </p:spPr>
            <p:txBody>
              <a:bodyPr/>
              <a:lstStyle/>
              <a:p>
                <a:r>
                  <a:rPr lang="en-US">
                    <a:noFill/>
                  </a:rPr>
                  <a:t> </a:t>
                </a:r>
              </a:p>
            </p:txBody>
          </p:sp>
        </mc:Fallback>
      </mc:AlternateContent>
    </p:spTree>
    <p:extLst>
      <p:ext uri="{BB962C8B-B14F-4D97-AF65-F5344CB8AC3E}">
        <p14:creationId xmlns:p14="http://schemas.microsoft.com/office/powerpoint/2010/main" val="357936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P spid="18" grpId="0"/>
      <p:bldP spid="19" grpId="0" animBg="1"/>
      <p:bldP spid="15"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6ACC-B7E8-FE49-9AEF-AB8E83414977}"/>
              </a:ext>
            </a:extLst>
          </p:cNvPr>
          <p:cNvSpPr>
            <a:spLocks noGrp="1"/>
          </p:cNvSpPr>
          <p:nvPr>
            <p:ph type="title"/>
          </p:nvPr>
        </p:nvSpPr>
        <p:spPr/>
        <p:txBody>
          <a:bodyPr/>
          <a:lstStyle/>
          <a:p>
            <a:r>
              <a:rPr lang="en-US"/>
              <a:t>Optimizing for sentiment analysis</a:t>
            </a:r>
          </a:p>
        </p:txBody>
      </p:sp>
      <p:sp>
        <p:nvSpPr>
          <p:cNvPr id="3" name="Content Placeholder 2">
            <a:extLst>
              <a:ext uri="{FF2B5EF4-FFF2-40B4-BE49-F238E27FC236}">
                <a16:creationId xmlns:a16="http://schemas.microsoft.com/office/drawing/2014/main" id="{A718A2F8-FC58-914F-B966-0C9C5358BFD9}"/>
              </a:ext>
            </a:extLst>
          </p:cNvPr>
          <p:cNvSpPr>
            <a:spLocks noGrp="1"/>
          </p:cNvSpPr>
          <p:nvPr>
            <p:ph idx="1"/>
          </p:nvPr>
        </p:nvSpPr>
        <p:spPr/>
        <p:txBody>
          <a:bodyPr>
            <a:normAutofit/>
          </a:bodyPr>
          <a:lstStyle/>
          <a:p>
            <a:pPr marL="0" indent="0">
              <a:buNone/>
            </a:pPr>
            <a:r>
              <a:rPr lang="en-US" dirty="0"/>
              <a:t>For tasks like sentiment, word </a:t>
            </a:r>
            <a:r>
              <a:rPr lang="en-US" b="1" dirty="0"/>
              <a:t>occurrence</a:t>
            </a:r>
            <a:r>
              <a:rPr lang="en-US" dirty="0"/>
              <a:t> seems to be more important than word </a:t>
            </a:r>
            <a:r>
              <a:rPr lang="en-US" b="1" dirty="0"/>
              <a:t>frequency</a:t>
            </a:r>
            <a:r>
              <a:rPr lang="en-US" dirty="0"/>
              <a:t>.</a:t>
            </a:r>
          </a:p>
          <a:p>
            <a:pPr lvl="2"/>
            <a:r>
              <a:rPr lang="en-US" sz="2200" dirty="0"/>
              <a:t>The occurrence of the word </a:t>
            </a:r>
            <a:r>
              <a:rPr lang="en-US" sz="2200" i="1" dirty="0"/>
              <a:t>fantastic</a:t>
            </a:r>
            <a:r>
              <a:rPr lang="en-US" sz="2200" dirty="0"/>
              <a:t> tells us a lot</a:t>
            </a:r>
          </a:p>
          <a:p>
            <a:pPr lvl="2"/>
            <a:r>
              <a:rPr lang="en-US" sz="2200" dirty="0"/>
              <a:t>The fact that it occurs 5 times may not tell us much more.</a:t>
            </a:r>
          </a:p>
          <a:p>
            <a:pPr marL="0" indent="0">
              <a:buNone/>
            </a:pPr>
            <a:r>
              <a:rPr lang="en-US" b="1" dirty="0"/>
              <a:t>Binary multinominal naive bayes</a:t>
            </a:r>
            <a:r>
              <a:rPr lang="en-US" dirty="0"/>
              <a:t>, or </a:t>
            </a:r>
            <a:r>
              <a:rPr lang="en-US" b="1" dirty="0"/>
              <a:t>binary NB</a:t>
            </a:r>
          </a:p>
          <a:p>
            <a:pPr lvl="1"/>
            <a:r>
              <a:rPr lang="en-US" dirty="0"/>
              <a:t>Clip our word counts at 1</a:t>
            </a:r>
          </a:p>
          <a:p>
            <a:pPr lvl="1"/>
            <a:r>
              <a:rPr lang="en-US" dirty="0"/>
              <a:t>Note: this is different than Bernoulli naive bayes; see the textbook at the end of the chapter.</a:t>
            </a:r>
          </a:p>
        </p:txBody>
      </p:sp>
    </p:spTree>
    <p:extLst>
      <p:ext uri="{BB962C8B-B14F-4D97-AF65-F5344CB8AC3E}">
        <p14:creationId xmlns:p14="http://schemas.microsoft.com/office/powerpoint/2010/main" val="29958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normAutofit/>
          </a:bodyPr>
          <a:lstStyle/>
          <a:p>
            <a:r>
              <a:rPr lang="en-US"/>
              <a:t>Binary Multinomial Naïve Bayes: Learning</a:t>
            </a:r>
          </a:p>
        </p:txBody>
      </p:sp>
      <p:sp>
        <p:nvSpPr>
          <p:cNvPr id="52230" name="Rectangle 4"/>
          <p:cNvSpPr>
            <a:spLocks noGrp="1" noChangeArrowheads="1"/>
          </p:cNvSpPr>
          <p:nvPr>
            <p:ph sz="quarter" idx="1"/>
          </p:nvPr>
        </p:nvSpPr>
        <p:spPr>
          <a:xfrm>
            <a:off x="152400" y="18277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7" name="Object 3"/>
          <p:cNvGraphicFramePr>
            <a:graphicFrameLocks noChangeAspect="1"/>
          </p:cNvGraphicFramePr>
          <p:nvPr/>
        </p:nvGraphicFramePr>
        <p:xfrm>
          <a:off x="1066800" y="2952750"/>
          <a:ext cx="3200400" cy="742122"/>
        </p:xfrm>
        <a:graphic>
          <a:graphicData uri="http://schemas.openxmlformats.org/presentationml/2006/ole">
            <mc:AlternateContent xmlns:mc="http://schemas.openxmlformats.org/markup-compatibility/2006">
              <mc:Choice xmlns:v="urn:schemas-microsoft-com:vml" Requires="v">
                <p:oleObj spid="_x0000_s15370" name="Equation" r:id="rId3" imgW="1752600" imgH="406400" progId="Equation.3">
                  <p:embed/>
                </p:oleObj>
              </mc:Choice>
              <mc:Fallback>
                <p:oleObj name="Equation" r:id="rId3" imgW="1752600" imgH="406400" progId="Equation.3">
                  <p:embed/>
                  <p:pic>
                    <p:nvPicPr>
                      <p:cNvPr id="52227" name="Object 3"/>
                      <p:cNvPicPr>
                        <a:picLocks noChangeAspect="1" noChangeArrowheads="1"/>
                      </p:cNvPicPr>
                      <p:nvPr/>
                    </p:nvPicPr>
                    <p:blipFill>
                      <a:blip r:embed="rId4"/>
                      <a:srcRect/>
                      <a:stretch>
                        <a:fillRect/>
                      </a:stretch>
                    </p:blipFill>
                    <p:spPr bwMode="auto">
                      <a:xfrm>
                        <a:off x="1066800" y="2952750"/>
                        <a:ext cx="3200400" cy="742122"/>
                      </a:xfrm>
                      <a:prstGeom prst="rect">
                        <a:avLst/>
                      </a:prstGeom>
                      <a:noFill/>
                    </p:spPr>
                  </p:pic>
                </p:oleObj>
              </mc:Fallback>
            </mc:AlternateContent>
          </a:graphicData>
        </a:graphic>
      </p:graphicFrame>
      <p:grpSp>
        <p:nvGrpSpPr>
          <p:cNvPr id="2" name="Group 1"/>
          <p:cNvGrpSpPr/>
          <p:nvPr/>
        </p:nvGrpSpPr>
        <p:grpSpPr>
          <a:xfrm>
            <a:off x="4038600" y="2190750"/>
            <a:ext cx="5791200" cy="1776535"/>
            <a:chOff x="4038600" y="2495550"/>
            <a:chExt cx="5791200" cy="1776535"/>
          </a:xfrm>
        </p:grpSpPr>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spid="_x0000_s15371" name="Equation" r:id="rId5" imgW="1981200" imgH="431800" progId="Equation.3">
                    <p:embed/>
                  </p:oleObj>
                </mc:Choice>
                <mc:Fallback>
                  <p:oleObj name="Equation" r:id="rId5" imgW="1981200" imgH="431800" progId="Equation.3">
                    <p:embed/>
                    <p:pic>
                      <p:nvPicPr>
                        <p:cNvPr id="52226" name="Object 2"/>
                        <p:cNvPicPr>
                          <a:picLocks noChangeAspect="1" noChangeArrowheads="1"/>
                        </p:cNvPicPr>
                        <p:nvPr/>
                      </p:nvPicPr>
                      <p:blipFill>
                        <a:blip r:embed="rId6"/>
                        <a:srcRect/>
                        <a:stretch>
                          <a:fillRect/>
                        </a:stretch>
                      </p:blipFill>
                      <p:spPr bwMode="auto">
                        <a:xfrm>
                          <a:off x="5233147" y="3486150"/>
                          <a:ext cx="3606053" cy="785935"/>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495550"/>
              <a:ext cx="57912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grpSp>
      <p:sp>
        <p:nvSpPr>
          <p:cNvPr id="9" name="Rectangle 4"/>
          <p:cNvSpPr txBox="1">
            <a:spLocks noChangeArrowheads="1"/>
          </p:cNvSpPr>
          <p:nvPr/>
        </p:nvSpPr>
        <p:spPr bwMode="auto">
          <a:xfrm>
            <a:off x="152400" y="1276350"/>
            <a:ext cx="541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
        <p:nvSpPr>
          <p:cNvPr id="10" name="Rectangle 4"/>
          <p:cNvSpPr txBox="1">
            <a:spLocks noChangeArrowheads="1"/>
          </p:cNvSpPr>
          <p:nvPr/>
        </p:nvSpPr>
        <p:spPr bwMode="auto">
          <a:xfrm>
            <a:off x="3962400" y="1809750"/>
            <a:ext cx="57912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p:txBody>
      </p:sp>
      <p:sp>
        <p:nvSpPr>
          <p:cNvPr id="11" name="Rectangle 4"/>
          <p:cNvSpPr txBox="1">
            <a:spLocks noChangeArrowheads="1"/>
          </p:cNvSpPr>
          <p:nvPr/>
        </p:nvSpPr>
        <p:spPr bwMode="auto">
          <a:xfrm>
            <a:off x="4038600" y="2190750"/>
            <a:ext cx="5791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Remove duplicates in each doc:</a:t>
            </a:r>
          </a:p>
          <a:p>
            <a:pPr marL="1028700" marR="0" lvl="2" indent="-2286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For each word type w in </a:t>
            </a:r>
            <a:r>
              <a:rPr kumimoji="0" lang="en-US" sz="1800" b="0" i="0" u="none" strike="noStrike" kern="1200" cap="none" spc="0" normalizeH="0" baseline="0" noProof="0" err="1">
                <a:ln>
                  <a:noFill/>
                </a:ln>
                <a:solidFill>
                  <a:srgbClr val="000000"/>
                </a:solidFill>
                <a:effectLst/>
                <a:uLnTx/>
                <a:uFillTx/>
                <a:latin typeface="Calibri"/>
                <a:ea typeface="ＭＳ Ｐゴシック" pitchFamily="-65" charset="-128"/>
                <a:cs typeface="Calibri"/>
              </a:rPr>
              <a:t>doc</a:t>
            </a:r>
            <a:r>
              <a:rPr kumimoji="0" lang="en-US" sz="1800" b="0" i="0"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  </a:t>
            </a:r>
          </a:p>
          <a:p>
            <a:pPr marL="1371600" marR="0" lvl="3"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Retain only a single instance of w</a:t>
            </a:r>
          </a:p>
        </p:txBody>
      </p:sp>
    </p:spTree>
    <p:extLst>
      <p:ext uri="{BB962C8B-B14F-4D97-AF65-F5344CB8AC3E}">
        <p14:creationId xmlns:p14="http://schemas.microsoft.com/office/powerpoint/2010/main" val="3652649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4544E-7 3.56393E-6 L -1.14544E-7 0.18313 " pathEditMode="relative" rAng="0" ptsTypes="AA">
                                      <p:cBhvr>
                                        <p:cTn id="6" dur="500" fill="hold"/>
                                        <p:tgtEl>
                                          <p:spTgt spid="2"/>
                                        </p:tgtEl>
                                        <p:attrNameLst>
                                          <p:attrName>ppt_x</p:attrName>
                                          <p:attrName>ppt_y</p:attrName>
                                        </p:attrNameLst>
                                      </p:cBhvr>
                                      <p:rCtr x="0" y="914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168640" cy="864758"/>
          </a:xfrm>
        </p:spPr>
        <p:txBody>
          <a:bodyPr>
            <a:normAutofit fontScale="90000"/>
          </a:bodyPr>
          <a:lstStyle/>
          <a:p>
            <a:r>
              <a:rPr lang="en-US"/>
              <a:t>Binary Multinomial Na</a:t>
            </a:r>
            <a:r>
              <a:rPr lang="fr-FR"/>
              <a:t>i</a:t>
            </a:r>
            <a:r>
              <a:rPr lang="en-US" err="1"/>
              <a:t>ve</a:t>
            </a:r>
            <a:r>
              <a:rPr lang="en-US"/>
              <a:t> Bayes</a:t>
            </a:r>
            <a:br>
              <a:rPr lang="en-US"/>
            </a:br>
            <a:r>
              <a:rPr lang="en-US"/>
              <a:t> on a test document </a:t>
            </a:r>
            <a:r>
              <a:rPr lang="en-US" i="1"/>
              <a:t>d</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3" name="Content Placeholder 2"/>
          <p:cNvSpPr>
            <a:spLocks noGrp="1"/>
          </p:cNvSpPr>
          <p:nvPr>
            <p:ph idx="1"/>
          </p:nvPr>
        </p:nvSpPr>
        <p:spPr/>
        <p:txBody>
          <a:bodyPr/>
          <a:lstStyle/>
          <a:p>
            <a:r>
              <a:rPr lang="en-US"/>
              <a:t>First remove all duplicate words from </a:t>
            </a:r>
            <a:r>
              <a:rPr lang="en-US" i="1"/>
              <a:t>d</a:t>
            </a:r>
          </a:p>
          <a:p>
            <a:r>
              <a:rPr lang="en-US"/>
              <a:t>Then compute NB using the same equation: </a:t>
            </a:r>
          </a:p>
        </p:txBody>
      </p:sp>
      <p:graphicFrame>
        <p:nvGraphicFramePr>
          <p:cNvPr id="6" name="Object 2"/>
          <p:cNvGraphicFramePr>
            <a:graphicFrameLocks noChangeAspect="1"/>
          </p:cNvGraphicFramePr>
          <p:nvPr/>
        </p:nvGraphicFramePr>
        <p:xfrm>
          <a:off x="1676400" y="2636380"/>
          <a:ext cx="5715000" cy="1030866"/>
        </p:xfrm>
        <a:graphic>
          <a:graphicData uri="http://schemas.openxmlformats.org/presentationml/2006/ole">
            <mc:AlternateContent xmlns:mc="http://schemas.openxmlformats.org/markup-compatibility/2006">
              <mc:Choice xmlns:v="urn:schemas-microsoft-com:vml" Requires="v">
                <p:oleObj spid="_x0000_s16390" name="Equation" r:id="rId3" imgW="2171700" imgH="393700" progId="Equation.3">
                  <p:embed/>
                </p:oleObj>
              </mc:Choice>
              <mc:Fallback>
                <p:oleObj name="Equation" r:id="rId3" imgW="2171700" imgH="393700" progId="Equation.3">
                  <p:embed/>
                  <p:pic>
                    <p:nvPicPr>
                      <p:cNvPr id="6" name="Object 2"/>
                      <p:cNvPicPr>
                        <a:picLocks noChangeAspect="1" noChangeArrowheads="1"/>
                      </p:cNvPicPr>
                      <p:nvPr/>
                    </p:nvPicPr>
                    <p:blipFill>
                      <a:blip r:embed="rId4"/>
                      <a:srcRect/>
                      <a:stretch>
                        <a:fillRect/>
                      </a:stretch>
                    </p:blipFill>
                    <p:spPr bwMode="auto">
                      <a:xfrm>
                        <a:off x="1676400" y="2636380"/>
                        <a:ext cx="5715000" cy="10308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38225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p>
        </p:txBody>
      </p:sp>
      <p:sp>
        <p:nvSpPr>
          <p:cNvPr id="2" name="Content Placeholder 1"/>
          <p:cNvSpPr>
            <a:spLocks noGrp="1"/>
          </p:cNvSpPr>
          <p:nvPr>
            <p:ph idx="1"/>
          </p:nvPr>
        </p:nvSpPr>
        <p:spPr/>
        <p:txBody>
          <a:bodyPr/>
          <a:lstStyle/>
          <a:p>
            <a:endParaRPr lang="en-US"/>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5800" y="1444713"/>
            <a:ext cx="7871720" cy="3489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97106192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9A736BB-201F-5F49-80A3-37F1CE6A1A42}"/>
              </a:ext>
            </a:extLst>
          </p:cNvPr>
          <p:cNvSpPr/>
          <p:nvPr/>
        </p:nvSpPr>
        <p:spPr>
          <a:xfrm>
            <a:off x="5339080" y="971550"/>
            <a:ext cx="2661920" cy="4036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1462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8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8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9" name="TextBox 8">
            <a:extLst>
              <a:ext uri="{FF2B5EF4-FFF2-40B4-BE49-F238E27FC236}">
                <a16:creationId xmlns:a16="http://schemas.microsoft.com/office/drawing/2014/main" id="{FA0E2CEE-899C-724E-B473-04D790077E08}"/>
              </a:ext>
            </a:extLst>
          </p:cNvPr>
          <p:cNvSpPr txBox="1"/>
          <p:nvPr/>
        </p:nvSpPr>
        <p:spPr>
          <a:xfrm>
            <a:off x="533400" y="4762440"/>
            <a:ext cx="51143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Counts can still be 2! Binarization is within-doc!</a:t>
            </a:r>
          </a:p>
        </p:txBody>
      </p:sp>
    </p:spTree>
    <p:extLst>
      <p:ext uri="{BB962C8B-B14F-4D97-AF65-F5344CB8AC3E}">
        <p14:creationId xmlns:p14="http://schemas.microsoft.com/office/powerpoint/2010/main" val="258132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1999492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28C2-437D-134D-89E6-8E49F091897A}"/>
              </a:ext>
            </a:extLst>
          </p:cNvPr>
          <p:cNvSpPr>
            <a:spLocks noGrp="1"/>
          </p:cNvSpPr>
          <p:nvPr>
            <p:ph type="title"/>
          </p:nvPr>
        </p:nvSpPr>
        <p:spPr>
          <a:xfrm>
            <a:off x="822960" y="119702"/>
            <a:ext cx="8092440" cy="680397"/>
          </a:xfrm>
        </p:spPr>
        <p:txBody>
          <a:bodyPr>
            <a:normAutofit fontScale="90000"/>
          </a:bodyPr>
          <a:lstStyle/>
          <a:p>
            <a:r>
              <a:rPr lang="en-US"/>
              <a:t>Sentiment Classification: Dealing with Negation</a:t>
            </a:r>
          </a:p>
        </p:txBody>
      </p:sp>
      <p:sp>
        <p:nvSpPr>
          <p:cNvPr id="3" name="Content Placeholder 2">
            <a:extLst>
              <a:ext uri="{FF2B5EF4-FFF2-40B4-BE49-F238E27FC236}">
                <a16:creationId xmlns:a16="http://schemas.microsoft.com/office/drawing/2014/main" id="{726DE6D9-B952-FE48-8D15-315014C81804}"/>
              </a:ext>
            </a:extLst>
          </p:cNvPr>
          <p:cNvSpPr>
            <a:spLocks noGrp="1"/>
          </p:cNvSpPr>
          <p:nvPr>
            <p:ph idx="1"/>
          </p:nvPr>
        </p:nvSpPr>
        <p:spPr>
          <a:xfrm>
            <a:off x="822960" y="971550"/>
            <a:ext cx="7543801" cy="533400"/>
          </a:xfrm>
        </p:spPr>
        <p:txBody>
          <a:bodyPr/>
          <a:lstStyle/>
          <a:p>
            <a:r>
              <a:rPr lang="en-US" dirty="0"/>
              <a:t>I really like this movie</a:t>
            </a:r>
          </a:p>
        </p:txBody>
      </p:sp>
      <p:sp>
        <p:nvSpPr>
          <p:cNvPr id="4" name="Content Placeholder 2">
            <a:extLst>
              <a:ext uri="{FF2B5EF4-FFF2-40B4-BE49-F238E27FC236}">
                <a16:creationId xmlns:a16="http://schemas.microsoft.com/office/drawing/2014/main" id="{A46C19C5-FE8F-454B-9AE4-83D27CD3A57E}"/>
              </a:ext>
            </a:extLst>
          </p:cNvPr>
          <p:cNvSpPr txBox="1">
            <a:spLocks/>
          </p:cNvSpPr>
          <p:nvPr/>
        </p:nvSpPr>
        <p:spPr>
          <a:xfrm>
            <a:off x="752474" y="1428750"/>
            <a:ext cx="7543801" cy="533400"/>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 really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like this movie</a:t>
            </a:r>
          </a:p>
        </p:txBody>
      </p:sp>
      <p:sp>
        <p:nvSpPr>
          <p:cNvPr id="5" name="Content Placeholder 2">
            <a:extLst>
              <a:ext uri="{FF2B5EF4-FFF2-40B4-BE49-F238E27FC236}">
                <a16:creationId xmlns:a16="http://schemas.microsoft.com/office/drawing/2014/main" id="{09630652-ABF8-9D49-A2E5-96F42894CB1A}"/>
              </a:ext>
            </a:extLst>
          </p:cNvPr>
          <p:cNvSpPr txBox="1">
            <a:spLocks/>
          </p:cNvSpPr>
          <p:nvPr/>
        </p:nvSpPr>
        <p:spPr>
          <a:xfrm>
            <a:off x="822960" y="1657350"/>
            <a:ext cx="8285480" cy="2479039"/>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changes the meaning of "like" to negative.</a:t>
            </a: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can also change negative to positive-</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ish</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dismiss this film</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Doesn't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let us get bored</a:t>
            </a:r>
          </a:p>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A393437-70A5-4E41-8E95-5A9B26F3A66E}"/>
              </a:ext>
            </a:extLst>
          </p:cNvPr>
          <p:cNvSpPr txBox="1"/>
          <p:nvPr/>
        </p:nvSpPr>
        <p:spPr>
          <a:xfrm>
            <a:off x="4998720" y="233680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11668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458200" cy="742950"/>
          </a:xfrm>
        </p:spPr>
        <p:txBody>
          <a:bodyPr>
            <a:normAutofit fontScale="90000"/>
          </a:bodyPr>
          <a:lstStyle/>
          <a:p>
            <a:r>
              <a:rPr lang="en-US"/>
              <a:t>Sentiment Classification: Dealing with Negation</a:t>
            </a:r>
          </a:p>
        </p:txBody>
      </p:sp>
      <p:sp>
        <p:nvSpPr>
          <p:cNvPr id="3" name="Content Placeholder 2"/>
          <p:cNvSpPr>
            <a:spLocks noGrp="1"/>
          </p:cNvSpPr>
          <p:nvPr>
            <p:ph sz="quarter" idx="1"/>
          </p:nvPr>
        </p:nvSpPr>
        <p:spPr>
          <a:xfrm>
            <a:off x="457200" y="2038350"/>
            <a:ext cx="8610600" cy="2895600"/>
          </a:xfrm>
        </p:spPr>
        <p:txBody>
          <a:bodyPr/>
          <a:lstStyle/>
          <a:p>
            <a:pPr marL="0" indent="0">
              <a:buNone/>
            </a:pPr>
            <a:r>
              <a:rPr lang="en-US" sz="2300"/>
              <a:t>Simple baseline method:</a:t>
            </a:r>
          </a:p>
          <a:p>
            <a:pPr marL="0" indent="0">
              <a:buNone/>
            </a:pPr>
            <a:r>
              <a:rPr lang="en-US" sz="2300"/>
              <a:t>Add NOT_ to every word between negation and following punctuation:</a:t>
            </a:r>
          </a:p>
          <a:p>
            <a:endParaRPr lang="en-US" sz="1600"/>
          </a:p>
          <a:p>
            <a:pPr>
              <a:buNone/>
            </a:pPr>
            <a:r>
              <a:rPr lang="en-US" sz="2700">
                <a:solidFill>
                  <a:srgbClr val="660066"/>
                </a:solidFill>
                <a:latin typeface="Courier"/>
                <a:cs typeface="Courier"/>
              </a:rPr>
              <a:t>didn’t like this movie , but I</a:t>
            </a:r>
          </a:p>
          <a:p>
            <a:endParaRPr lang="en-US" sz="2700">
              <a:solidFill>
                <a:srgbClr val="660066"/>
              </a:solidFill>
            </a:endParaRPr>
          </a:p>
          <a:p>
            <a:pPr>
              <a:buNone/>
            </a:pPr>
            <a:r>
              <a:rPr lang="en-US" sz="2700">
                <a:solidFill>
                  <a:srgbClr val="660066"/>
                </a:solidFill>
                <a:latin typeface="Courier"/>
                <a:cs typeface="Courier"/>
              </a:rPr>
              <a:t>didn’t </a:t>
            </a:r>
            <a:r>
              <a:rPr lang="en-US" sz="2700" err="1">
                <a:solidFill>
                  <a:srgbClr val="660066"/>
                </a:solidFill>
                <a:latin typeface="Courier"/>
                <a:cs typeface="Courier"/>
              </a:rPr>
              <a:t>NOT_like</a:t>
            </a:r>
            <a:r>
              <a:rPr lang="en-US" sz="2700">
                <a:solidFill>
                  <a:srgbClr val="660066"/>
                </a:solidFill>
                <a:latin typeface="Courier"/>
                <a:cs typeface="Courier"/>
              </a:rPr>
              <a:t> </a:t>
            </a:r>
            <a:r>
              <a:rPr lang="en-US" sz="2700" err="1">
                <a:solidFill>
                  <a:srgbClr val="660066"/>
                </a:solidFill>
                <a:latin typeface="Courier"/>
                <a:cs typeface="Courier"/>
              </a:rPr>
              <a:t>NOT_this</a:t>
            </a:r>
            <a:r>
              <a:rPr lang="en-US" sz="2700">
                <a:solidFill>
                  <a:srgbClr val="660066"/>
                </a:solidFill>
                <a:latin typeface="Courier"/>
                <a:cs typeface="Courier"/>
              </a:rPr>
              <a:t> </a:t>
            </a:r>
            <a:r>
              <a:rPr lang="en-US" sz="2700" err="1">
                <a:solidFill>
                  <a:srgbClr val="660066"/>
                </a:solidFill>
                <a:latin typeface="Courier"/>
                <a:cs typeface="Courier"/>
              </a:rPr>
              <a:t>NOT_movie</a:t>
            </a:r>
            <a:r>
              <a:rPr lang="en-US" sz="2700">
                <a:solidFill>
                  <a:srgbClr val="660066"/>
                </a:solidFill>
                <a:latin typeface="Courier"/>
                <a:cs typeface="Courier"/>
              </a:rPr>
              <a:t> but I</a:t>
            </a:r>
          </a:p>
        </p:txBody>
      </p:sp>
      <p:sp>
        <p:nvSpPr>
          <p:cNvPr id="4" name="Down Arrow 3"/>
          <p:cNvSpPr/>
          <p:nvPr/>
        </p:nvSpPr>
        <p:spPr>
          <a:xfrm>
            <a:off x="3124200" y="3848100"/>
            <a:ext cx="914400" cy="400050"/>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600200" y="971550"/>
            <a:ext cx="7462061"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Das, </a:t>
            </a:r>
            <a:r>
              <a:rPr kumimoji="0" lang="en-US" sz="1200" b="0" i="0" u="none" strike="noStrike" kern="1200" cap="none" spc="0" normalizeH="0" baseline="0" noProof="0" err="1">
                <a:ln>
                  <a:noFill/>
                </a:ln>
                <a:solidFill>
                  <a:srgbClr val="28817A"/>
                </a:solidFill>
                <a:effectLst/>
                <a:uLnTx/>
                <a:uFillTx/>
                <a:latin typeface="Calibri" panose="020F0502020204030204"/>
                <a:ea typeface="ＭＳ Ｐゴシック" charset="0"/>
              </a:rPr>
              <a:t>Sanjiv</a:t>
            </a: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 and Mike Chen. 2001. Yahoo! for Amazon: Extracting market sentiment from stock message boards. In Proceedings of the Asia Pacific Finance Association Annual Conference (APFA).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Bo Pang, Lillian Lee, and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Shivakumar</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Vaithyanathan</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2002.  Thumbs up? Sentiment Classification using Machine Learning Techniques. EMNLP-2002, 79—86.</a:t>
            </a:r>
          </a:p>
        </p:txBody>
      </p:sp>
    </p:spTree>
    <p:extLst>
      <p:ext uri="{BB962C8B-B14F-4D97-AF65-F5344CB8AC3E}">
        <p14:creationId xmlns:p14="http://schemas.microsoft.com/office/powerpoint/2010/main" val="10893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891-A55D-B740-A896-03BF494F0BC5}"/>
              </a:ext>
            </a:extLst>
          </p:cNvPr>
          <p:cNvSpPr>
            <a:spLocks noGrp="1"/>
          </p:cNvSpPr>
          <p:nvPr>
            <p:ph type="title"/>
          </p:nvPr>
        </p:nvSpPr>
        <p:spPr/>
        <p:txBody>
          <a:bodyPr/>
          <a:lstStyle/>
          <a:p>
            <a:r>
              <a:rPr lang="en-US"/>
              <a:t>Sentiment Classification: Lexicons</a:t>
            </a:r>
          </a:p>
        </p:txBody>
      </p:sp>
      <p:sp>
        <p:nvSpPr>
          <p:cNvPr id="3" name="Content Placeholder 2">
            <a:extLst>
              <a:ext uri="{FF2B5EF4-FFF2-40B4-BE49-F238E27FC236}">
                <a16:creationId xmlns:a16="http://schemas.microsoft.com/office/drawing/2014/main" id="{C3A83573-4C00-B849-B166-9D17DC44B79F}"/>
              </a:ext>
            </a:extLst>
          </p:cNvPr>
          <p:cNvSpPr>
            <a:spLocks noGrp="1"/>
          </p:cNvSpPr>
          <p:nvPr>
            <p:ph idx="1"/>
          </p:nvPr>
        </p:nvSpPr>
        <p:spPr/>
        <p:txBody>
          <a:bodyPr/>
          <a:lstStyle/>
          <a:p>
            <a:r>
              <a:rPr lang="en-US"/>
              <a:t>Sometimes we don't have enough labeled training data</a:t>
            </a:r>
          </a:p>
          <a:p>
            <a:r>
              <a:rPr lang="en-US"/>
              <a:t>In that case, we can make use of pre-built word lists</a:t>
            </a:r>
          </a:p>
          <a:p>
            <a:r>
              <a:rPr lang="en-US"/>
              <a:t>Called </a:t>
            </a:r>
            <a:r>
              <a:rPr lang="en-US" b="1"/>
              <a:t>lexicons</a:t>
            </a:r>
          </a:p>
          <a:p>
            <a:r>
              <a:rPr lang="en-US"/>
              <a:t>There are various </a:t>
            </a:r>
            <a:r>
              <a:rPr lang="en-US" err="1"/>
              <a:t>publically</a:t>
            </a:r>
            <a:r>
              <a:rPr lang="en-US"/>
              <a:t> available lexicons</a:t>
            </a:r>
          </a:p>
        </p:txBody>
      </p:sp>
    </p:spTree>
    <p:extLst>
      <p:ext uri="{BB962C8B-B14F-4D97-AF65-F5344CB8AC3E}">
        <p14:creationId xmlns:p14="http://schemas.microsoft.com/office/powerpoint/2010/main" val="1849184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a:t>MPQA Subjectivity Cues Lexicon</a:t>
            </a:r>
          </a:p>
        </p:txBody>
      </p:sp>
      <p:sp>
        <p:nvSpPr>
          <p:cNvPr id="3" name="Content Placeholder 2"/>
          <p:cNvSpPr>
            <a:spLocks noGrp="1"/>
          </p:cNvSpPr>
          <p:nvPr>
            <p:ph idx="1"/>
          </p:nvPr>
        </p:nvSpPr>
        <p:spPr>
          <a:xfrm>
            <a:off x="228600" y="2190750"/>
            <a:ext cx="8763000" cy="2927934"/>
          </a:xfrm>
        </p:spPr>
        <p:txBody>
          <a:bodyPr>
            <a:normAutofit fontScale="85000" lnSpcReduction="10000"/>
          </a:bodyPr>
          <a:lstStyle/>
          <a:p>
            <a:r>
              <a:rPr lang="en-US" dirty="0"/>
              <a:t>Home page: </a:t>
            </a:r>
            <a:r>
              <a:rPr lang="en-US" dirty="0">
                <a:hlinkClick r:id="rId2"/>
              </a:rPr>
              <a:t>https://mpqa.cs.pitt.edu/lexicons/subj_lexicon/</a:t>
            </a:r>
            <a:endParaRPr lang="en-US" dirty="0"/>
          </a:p>
          <a:p>
            <a:r>
              <a:rPr lang="en-US" dirty="0"/>
              <a:t>6885 words from 8221 lemmas, annotated for intensity (strong/weak)</a:t>
            </a:r>
          </a:p>
          <a:p>
            <a:pPr lvl="1"/>
            <a:r>
              <a:rPr lang="en-US" dirty="0"/>
              <a:t>2718 positive</a:t>
            </a:r>
          </a:p>
          <a:p>
            <a:pPr lvl="1"/>
            <a:r>
              <a:rPr lang="en-US" dirty="0"/>
              <a:t>4912 negative</a:t>
            </a:r>
          </a:p>
          <a:p>
            <a:r>
              <a:rPr lang="en-US" dirty="0"/>
              <a:t>+ : </a:t>
            </a:r>
            <a:r>
              <a:rPr lang="en-US" i="1" dirty="0"/>
              <a:t>admirable, beautiful, confident, dazzling, ecstatic, favor, glee, great </a:t>
            </a:r>
            <a:endParaRPr lang="en-US" dirty="0"/>
          </a:p>
          <a:p>
            <a:r>
              <a:rPr lang="en-US" dirty="0"/>
              <a:t>− : </a:t>
            </a:r>
            <a:r>
              <a:rPr lang="en-US" i="1" dirty="0"/>
              <a:t>awful, bad, bias, catastrophe, cheat, deny, envious, foul, harsh, hate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6" name="TextBox 5"/>
          <p:cNvSpPr txBox="1"/>
          <p:nvPr/>
        </p:nvSpPr>
        <p:spPr>
          <a:xfrm>
            <a:off x="1066800" y="971550"/>
            <a:ext cx="7241285"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Theresa</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Wilson,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Janyce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and Paul Hoffmann (2005).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Recognizing</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Contextual</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Polarity</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Phrase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-Level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Sentiment</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Analysis. Proc. of HLT-EMNLP-2005.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l-PL" sz="1200" b="0" i="0" u="none" strike="noStrike" kern="1200" cap="none" spc="0" normalizeH="0" baseline="0" noProof="0">
              <a:ln>
                <a:noFill/>
              </a:ln>
              <a:solidFill>
                <a:srgbClr val="28817A"/>
              </a:solidFill>
              <a:effectLst/>
              <a:uLnTx/>
              <a:uFillTx/>
              <a:latin typeface="Lucida Sans"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Riloff</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and </a:t>
            </a: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(2003). Learning extraction patterns for subjective expressions. EMNLP-2003.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ＭＳ Ｐゴシック" charset="0"/>
            </a:endParaRPr>
          </a:p>
        </p:txBody>
      </p:sp>
    </p:spTree>
    <p:extLst>
      <p:ext uri="{BB962C8B-B14F-4D97-AF65-F5344CB8AC3E}">
        <p14:creationId xmlns:p14="http://schemas.microsoft.com/office/powerpoint/2010/main" val="2463987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8229600" cy="857250"/>
          </a:xfrm>
        </p:spPr>
        <p:txBody>
          <a:bodyPr/>
          <a:lstStyle/>
          <a:p>
            <a:r>
              <a:rPr lang="en-US"/>
              <a:t>The General Inquirer</a:t>
            </a:r>
          </a:p>
        </p:txBody>
      </p:sp>
      <p:sp>
        <p:nvSpPr>
          <p:cNvPr id="3" name="Content Placeholder 2"/>
          <p:cNvSpPr>
            <a:spLocks noGrp="1"/>
          </p:cNvSpPr>
          <p:nvPr>
            <p:ph sz="quarter" idx="1"/>
          </p:nvPr>
        </p:nvSpPr>
        <p:spPr>
          <a:xfrm>
            <a:off x="304800" y="1504950"/>
            <a:ext cx="8534400" cy="3333750"/>
          </a:xfrm>
        </p:spPr>
        <p:txBody>
          <a:bodyPr>
            <a:normAutofit fontScale="92500"/>
          </a:bodyPr>
          <a:lstStyle/>
          <a:p>
            <a:pPr marL="342900" lvl="1" indent="-342900">
              <a:buClr>
                <a:srgbClr val="CC0000"/>
              </a:buClr>
            </a:pPr>
            <a:r>
              <a:rPr lang="en-US" sz="2400"/>
              <a:t>Home page: </a:t>
            </a:r>
            <a:r>
              <a:rPr lang="en-US">
                <a:hlinkClick r:id="rId2"/>
              </a:rPr>
              <a:t>http://www.wjh.harvard.edu/~inquirer</a:t>
            </a:r>
            <a:endParaRPr lang="en-US"/>
          </a:p>
          <a:p>
            <a:pPr marL="342900" lvl="1" indent="-342900">
              <a:buClr>
                <a:srgbClr val="CC0000"/>
              </a:buClr>
            </a:pPr>
            <a:r>
              <a:rPr lang="en-US" sz="2400"/>
              <a:t>List of Categories:  </a:t>
            </a:r>
            <a:r>
              <a:rPr lang="en-US">
                <a:hlinkClick r:id="rId3"/>
              </a:rPr>
              <a:t>http://www.wjh.harvard.edu/~inquirer/homecat.htm</a:t>
            </a:r>
            <a:endParaRPr lang="en-US"/>
          </a:p>
          <a:p>
            <a:pPr marL="342900" lvl="1" indent="-342900">
              <a:buClr>
                <a:srgbClr val="CC0000"/>
              </a:buClr>
            </a:pPr>
            <a:r>
              <a:rPr lang="en-US" sz="2400"/>
              <a:t>Spreadsheet: </a:t>
            </a:r>
            <a:r>
              <a:rPr lang="en-US">
                <a:hlinkClick r:id="rId4"/>
              </a:rPr>
              <a:t>http://www.wjh.harvard.edu/~inquirer/inquirerbasic.xls</a:t>
            </a:r>
            <a:endParaRPr lang="en-US"/>
          </a:p>
          <a:p>
            <a:r>
              <a:rPr lang="en-US"/>
              <a:t>Categories:</a:t>
            </a:r>
          </a:p>
          <a:p>
            <a:pPr lvl="1"/>
            <a:r>
              <a:rPr lang="en-US" err="1"/>
              <a:t>Positiv</a:t>
            </a:r>
            <a:r>
              <a:rPr lang="en-US"/>
              <a:t> (1915 words) and </a:t>
            </a:r>
            <a:r>
              <a:rPr lang="en-US" err="1"/>
              <a:t>Negativ</a:t>
            </a:r>
            <a:r>
              <a:rPr lang="en-US"/>
              <a:t> (2291 words)</a:t>
            </a:r>
          </a:p>
          <a:p>
            <a:pPr lvl="1"/>
            <a:r>
              <a:rPr lang="en-US"/>
              <a:t>Strong </a:t>
            </a:r>
            <a:r>
              <a:rPr lang="en-US" err="1"/>
              <a:t>vs</a:t>
            </a:r>
            <a:r>
              <a:rPr lang="en-US"/>
              <a:t> Weak, Active </a:t>
            </a:r>
            <a:r>
              <a:rPr lang="en-US" err="1"/>
              <a:t>vs</a:t>
            </a:r>
            <a:r>
              <a:rPr lang="en-US"/>
              <a:t> Passive, Overstated versus Understated</a:t>
            </a:r>
          </a:p>
          <a:p>
            <a:pPr lvl="1"/>
            <a:r>
              <a:rPr lang="en-US"/>
              <a:t>Pleasure, Pain, Virtue, Vice, Motivation, Cognitive Orientation, </a:t>
            </a:r>
            <a:r>
              <a:rPr lang="en-US" err="1"/>
              <a:t>etc</a:t>
            </a:r>
            <a:endParaRPr lang="en-US"/>
          </a:p>
          <a:p>
            <a:r>
              <a:rPr lang="en-US"/>
              <a:t>Free for Research Use</a:t>
            </a:r>
          </a:p>
        </p:txBody>
      </p:sp>
      <p:sp>
        <p:nvSpPr>
          <p:cNvPr id="4" name="TextBox 3"/>
          <p:cNvSpPr txBox="1"/>
          <p:nvPr/>
        </p:nvSpPr>
        <p:spPr>
          <a:xfrm>
            <a:off x="1600200" y="829330"/>
            <a:ext cx="70104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Philip J. Stone, Dexter C </a:t>
            </a:r>
            <a:r>
              <a:rPr kumimoji="0" lang="en-US" sz="1400" b="0" i="0" u="none" strike="noStrike" kern="1200" cap="none" spc="0" normalizeH="0" baseline="0" noProof="0" err="1">
                <a:ln>
                  <a:noFill/>
                </a:ln>
                <a:solidFill>
                  <a:srgbClr val="C2BC80">
                    <a:lumMod val="75000"/>
                  </a:srgbClr>
                </a:solidFill>
                <a:effectLst/>
                <a:uLnTx/>
                <a:uFillTx/>
                <a:latin typeface="Calibri" panose="020F0502020204030204"/>
                <a:ea typeface="ＭＳ Ｐゴシック" charset="0"/>
              </a:rPr>
              <a:t>Dunphy</a:t>
            </a: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 Marshall S. Smith, Daniel M. Ogilvie. 1966. The General Inquirer: A Computer Approach to Content Analysis. MIT Press</a:t>
            </a:r>
          </a:p>
        </p:txBody>
      </p:sp>
    </p:spTree>
    <p:extLst>
      <p:ext uri="{BB962C8B-B14F-4D97-AF65-F5344CB8AC3E}">
        <p14:creationId xmlns:p14="http://schemas.microsoft.com/office/powerpoint/2010/main" val="209473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1219200" y="-17150"/>
            <a:ext cx="7772400" cy="857250"/>
          </a:xfrm>
        </p:spPr>
        <p:txBody>
          <a:bodyPr/>
          <a:lstStyle/>
          <a:p>
            <a:r>
              <a:rPr lang="en-US" dirty="0"/>
              <a:t>Who wrote which Federalist papers?</a:t>
            </a:r>
          </a:p>
        </p:txBody>
      </p:sp>
      <p:sp>
        <p:nvSpPr>
          <p:cNvPr id="1359875" name="Rectangle 3"/>
          <p:cNvSpPr>
            <a:spLocks noGrp="1" noChangeArrowheads="1"/>
          </p:cNvSpPr>
          <p:nvPr>
            <p:ph sz="quarter" idx="1"/>
          </p:nvPr>
        </p:nvSpPr>
        <p:spPr>
          <a:xfrm>
            <a:off x="457200" y="1352550"/>
            <a:ext cx="7162800" cy="3086100"/>
          </a:xfrm>
        </p:spPr>
        <p:txBody>
          <a:bodyPr>
            <a:normAutofit/>
          </a:bodyPr>
          <a:lstStyle/>
          <a:p>
            <a:pPr>
              <a:lnSpc>
                <a:spcPct val="110000"/>
              </a:lnSpc>
              <a:spcAft>
                <a:spcPts val="0"/>
              </a:spcAft>
            </a:pPr>
            <a:r>
              <a:rPr lang="en-US" dirty="0"/>
              <a:t>1787-8: anonymous essays try to convince New York to ratify U.S Constitution:  Jay, Madison, Hamilton.  </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2"/>
          <a:stretch>
            <a:fillRect/>
          </a:stretch>
        </p:blipFill>
        <p:spPr>
          <a:xfrm>
            <a:off x="7797800" y="133350"/>
            <a:ext cx="1270000" cy="2059459"/>
          </a:xfrm>
          <a:prstGeom prst="rect">
            <a:avLst/>
          </a:prstGeom>
        </p:spPr>
      </p:pic>
      <p:pic>
        <p:nvPicPr>
          <p:cNvPr id="2" name="Picture 1" descr="220px-James_Mad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93" y="3714750"/>
            <a:ext cx="907007" cy="1104900"/>
          </a:xfrm>
          <a:prstGeom prst="rect">
            <a:avLst/>
          </a:prstGeom>
        </p:spPr>
      </p:pic>
      <p:pic>
        <p:nvPicPr>
          <p:cNvPr id="3" name="Picture 2" descr="220px-Alexander_Hamilton_portrait_by_John_Trumbull_18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718" y="3657600"/>
            <a:ext cx="947391" cy="1123950"/>
          </a:xfrm>
          <a:prstGeom prst="rect">
            <a:avLst/>
          </a:prstGeom>
        </p:spPr>
      </p:pic>
      <p:sp>
        <p:nvSpPr>
          <p:cNvPr id="4" name="TextBox 3"/>
          <p:cNvSpPr txBox="1"/>
          <p:nvPr/>
        </p:nvSpPr>
        <p:spPr>
          <a:xfrm>
            <a:off x="228600" y="4774168"/>
            <a:ext cx="1626016" cy="369332"/>
          </a:xfrm>
          <a:prstGeom prst="rect">
            <a:avLst/>
          </a:prstGeom>
          <a:noFill/>
        </p:spPr>
        <p:txBody>
          <a:bodyPr wrap="none" rtlCol="0">
            <a:spAutoFit/>
          </a:bodyPr>
          <a:lstStyle/>
          <a:p>
            <a:r>
              <a:rPr lang="en-US" sz="1800" dirty="0">
                <a:latin typeface="+mn-lt"/>
              </a:rPr>
              <a:t>James Madison</a:t>
            </a:r>
          </a:p>
        </p:txBody>
      </p:sp>
      <p:sp>
        <p:nvSpPr>
          <p:cNvPr id="15" name="TextBox 14"/>
          <p:cNvSpPr txBox="1"/>
          <p:nvPr/>
        </p:nvSpPr>
        <p:spPr>
          <a:xfrm>
            <a:off x="4724400" y="4793218"/>
            <a:ext cx="2051726" cy="369332"/>
          </a:xfrm>
          <a:prstGeom prst="rect">
            <a:avLst/>
          </a:prstGeom>
          <a:noFill/>
        </p:spPr>
        <p:txBody>
          <a:bodyPr wrap="none" rtlCol="0">
            <a:spAutoFit/>
          </a:bodyPr>
          <a:lstStyle/>
          <a:p>
            <a:r>
              <a:rPr lang="en-US" sz="1800" dirty="0">
                <a:latin typeface="+mn-lt"/>
              </a:rPr>
              <a:t>Alexander Hamilton</a:t>
            </a:r>
          </a:p>
        </p:txBody>
      </p:sp>
    </p:spTree>
    <p:extLst>
      <p:ext uri="{BB962C8B-B14F-4D97-AF65-F5344CB8AC3E}">
        <p14:creationId xmlns:p14="http://schemas.microsoft.com/office/powerpoint/2010/main" val="2403579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D1B-F7F0-DA44-8CEB-88F0EEE9FA92}"/>
              </a:ext>
            </a:extLst>
          </p:cNvPr>
          <p:cNvSpPr>
            <a:spLocks noGrp="1"/>
          </p:cNvSpPr>
          <p:nvPr>
            <p:ph type="title"/>
          </p:nvPr>
        </p:nvSpPr>
        <p:spPr>
          <a:xfrm>
            <a:off x="822960" y="119702"/>
            <a:ext cx="7787640" cy="680397"/>
          </a:xfrm>
        </p:spPr>
        <p:txBody>
          <a:bodyPr>
            <a:normAutofit/>
          </a:bodyPr>
          <a:lstStyle/>
          <a:p>
            <a:r>
              <a:rPr lang="en-US"/>
              <a:t>Using Lexicons in Sentiment Classification</a:t>
            </a:r>
          </a:p>
        </p:txBody>
      </p:sp>
      <p:sp>
        <p:nvSpPr>
          <p:cNvPr id="3" name="Content Placeholder 2">
            <a:extLst>
              <a:ext uri="{FF2B5EF4-FFF2-40B4-BE49-F238E27FC236}">
                <a16:creationId xmlns:a16="http://schemas.microsoft.com/office/drawing/2014/main" id="{AAE99731-5B0E-A04E-B272-8AE19E3C011F}"/>
              </a:ext>
            </a:extLst>
          </p:cNvPr>
          <p:cNvSpPr>
            <a:spLocks noGrp="1"/>
          </p:cNvSpPr>
          <p:nvPr>
            <p:ph idx="1"/>
          </p:nvPr>
        </p:nvSpPr>
        <p:spPr>
          <a:xfrm>
            <a:off x="822960" y="1200150"/>
            <a:ext cx="7863840" cy="3733800"/>
          </a:xfrm>
        </p:spPr>
        <p:txBody>
          <a:bodyPr>
            <a:normAutofit/>
          </a:bodyPr>
          <a:lstStyle/>
          <a:p>
            <a:pPr marL="0" indent="0">
              <a:buNone/>
            </a:pPr>
            <a:r>
              <a:rPr lang="en-US" b="1" dirty="0"/>
              <a:t>Add a feature </a:t>
            </a:r>
            <a:r>
              <a:rPr lang="en-US" dirty="0"/>
              <a:t>that gets a count whenever a word from the lexicon occurs</a:t>
            </a:r>
          </a:p>
          <a:p>
            <a:pPr lvl="1"/>
            <a:r>
              <a:rPr lang="en-US" dirty="0"/>
              <a:t>E.g., a feature called "</a:t>
            </a:r>
            <a:r>
              <a:rPr lang="en-US" b="1" dirty="0"/>
              <a:t>this word occurs in the positive lexicon</a:t>
            </a:r>
            <a:r>
              <a:rPr lang="en-US" dirty="0"/>
              <a:t>" or "</a:t>
            </a:r>
            <a:r>
              <a:rPr lang="en-US" b="1" dirty="0"/>
              <a:t>this word occurs in the negative lexicon</a:t>
            </a:r>
            <a:r>
              <a:rPr lang="en-US" dirty="0"/>
              <a:t>"</a:t>
            </a:r>
          </a:p>
          <a:p>
            <a:pPr marL="0" indent="0">
              <a:buNone/>
            </a:pPr>
            <a:r>
              <a:rPr lang="en-US" dirty="0"/>
              <a:t>Now all positive words (</a:t>
            </a:r>
            <a:r>
              <a:rPr lang="en-US" i="1" dirty="0"/>
              <a:t>good, great, beautiful, wonderful</a:t>
            </a:r>
            <a:r>
              <a:rPr lang="en-US" dirty="0"/>
              <a:t>) or negative words count for that feature.</a:t>
            </a:r>
          </a:p>
          <a:p>
            <a:pPr marL="0" indent="0">
              <a:buNone/>
            </a:pPr>
            <a:r>
              <a:rPr lang="en-US" dirty="0"/>
              <a:t>Using 1-2 features isn't as good as using all the words.</a:t>
            </a:r>
          </a:p>
          <a:p>
            <a:pPr lvl="1">
              <a:buFont typeface="Arial" panose="020B0604020202020204" pitchFamily="34" charset="0"/>
              <a:buChar char="•"/>
            </a:pPr>
            <a:r>
              <a:rPr lang="en-US" dirty="0"/>
              <a:t>But when training data is sparse or not representative of the test set, dense lexicon features can help</a:t>
            </a:r>
          </a:p>
        </p:txBody>
      </p:sp>
    </p:spTree>
    <p:extLst>
      <p:ext uri="{BB962C8B-B14F-4D97-AF65-F5344CB8AC3E}">
        <p14:creationId xmlns:p14="http://schemas.microsoft.com/office/powerpoint/2010/main" val="1037598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22960" y="119702"/>
            <a:ext cx="7863840" cy="680397"/>
          </a:xfrm>
        </p:spPr>
        <p:txBody>
          <a:bodyPr>
            <a:normAutofit/>
          </a:bodyPr>
          <a:lstStyle/>
          <a:p>
            <a:r>
              <a:rPr lang="en-GB"/>
              <a:t>Na</a:t>
            </a:r>
            <a:r>
              <a:rPr lang="fr-FR"/>
              <a:t>i</a:t>
            </a:r>
            <a:r>
              <a:rPr lang="en-GB" err="1"/>
              <a:t>ve</a:t>
            </a:r>
            <a:r>
              <a:rPr lang="en-GB"/>
              <a:t> Bayes in Other tasks: Spam Filtering</a:t>
            </a:r>
            <a:endParaRPr lang="en-US"/>
          </a:p>
        </p:txBody>
      </p:sp>
      <p:sp>
        <p:nvSpPr>
          <p:cNvPr id="74755" name="Rectangle 3"/>
          <p:cNvSpPr>
            <a:spLocks noGrp="1" noChangeArrowheads="1"/>
          </p:cNvSpPr>
          <p:nvPr>
            <p:ph idx="1"/>
          </p:nvPr>
        </p:nvSpPr>
        <p:spPr/>
        <p:txBody>
          <a:bodyPr>
            <a:normAutofit/>
          </a:bodyPr>
          <a:lstStyle/>
          <a:p>
            <a:r>
              <a:rPr lang="en-US" dirty="0" err="1">
                <a:latin typeface="Calibri" charset="0"/>
              </a:rPr>
              <a:t>SpamAssassin</a:t>
            </a:r>
            <a:r>
              <a:rPr lang="en-US" dirty="0">
                <a:latin typeface="Calibri" charset="0"/>
              </a:rPr>
              <a:t> Features:</a:t>
            </a:r>
          </a:p>
          <a:p>
            <a:pPr lvl="1"/>
            <a:r>
              <a:rPr lang="en-US" dirty="0"/>
              <a:t>Mentions millions of (dollar) ((dollar) NN,NNN,NNN.NN)</a:t>
            </a:r>
          </a:p>
          <a:p>
            <a:pPr lvl="1"/>
            <a:r>
              <a:rPr lang="en-US" dirty="0"/>
              <a:t>From: starts with many numbers</a:t>
            </a:r>
          </a:p>
          <a:p>
            <a:pPr lvl="1"/>
            <a:r>
              <a:rPr lang="en-US" dirty="0"/>
              <a:t>Subject is all capitals</a:t>
            </a:r>
          </a:p>
          <a:p>
            <a:pPr lvl="1"/>
            <a:r>
              <a:rPr lang="en-US" dirty="0"/>
              <a:t>HTML has a low ratio of text to image area</a:t>
            </a:r>
          </a:p>
          <a:p>
            <a:pPr lvl="1"/>
            <a:r>
              <a:rPr lang="en-US" dirty="0"/>
              <a:t>"One hundred percent guaranteed"</a:t>
            </a:r>
          </a:p>
          <a:p>
            <a:pPr lvl="1"/>
            <a:r>
              <a:rPr lang="en-US" dirty="0"/>
              <a:t>Claims you can be removed from the list</a:t>
            </a:r>
          </a:p>
        </p:txBody>
      </p:sp>
    </p:spTree>
    <p:extLst>
      <p:ext uri="{BB962C8B-B14F-4D97-AF65-F5344CB8AC3E}">
        <p14:creationId xmlns:p14="http://schemas.microsoft.com/office/powerpoint/2010/main" val="2533332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BA52-C719-7A42-B104-02333736E857}"/>
              </a:ext>
            </a:extLst>
          </p:cNvPr>
          <p:cNvSpPr>
            <a:spLocks noGrp="1"/>
          </p:cNvSpPr>
          <p:nvPr>
            <p:ph type="title"/>
          </p:nvPr>
        </p:nvSpPr>
        <p:spPr/>
        <p:txBody>
          <a:bodyPr/>
          <a:lstStyle/>
          <a:p>
            <a:r>
              <a:rPr lang="en-US" dirty="0"/>
              <a:t>Naive Bayes in Language ID</a:t>
            </a:r>
          </a:p>
        </p:txBody>
      </p:sp>
      <p:sp>
        <p:nvSpPr>
          <p:cNvPr id="3" name="Content Placeholder 2">
            <a:extLst>
              <a:ext uri="{FF2B5EF4-FFF2-40B4-BE49-F238E27FC236}">
                <a16:creationId xmlns:a16="http://schemas.microsoft.com/office/drawing/2014/main" id="{2AFD6DDC-A934-4B4E-92C9-499ADAEF0BDF}"/>
              </a:ext>
            </a:extLst>
          </p:cNvPr>
          <p:cNvSpPr>
            <a:spLocks noGrp="1"/>
          </p:cNvSpPr>
          <p:nvPr>
            <p:ph idx="1"/>
          </p:nvPr>
        </p:nvSpPr>
        <p:spPr>
          <a:xfrm>
            <a:off x="822960" y="1200150"/>
            <a:ext cx="8092440" cy="3429000"/>
          </a:xfrm>
        </p:spPr>
        <p:txBody>
          <a:bodyPr/>
          <a:lstStyle/>
          <a:p>
            <a:r>
              <a:rPr lang="en-US" dirty="0"/>
              <a:t>Determining what language a piece of text is written in.</a:t>
            </a:r>
          </a:p>
          <a:p>
            <a:pPr marL="0" indent="0">
              <a:buNone/>
            </a:pPr>
            <a:r>
              <a:rPr lang="en-US" dirty="0"/>
              <a:t>Features based on character n-grams do very well</a:t>
            </a:r>
          </a:p>
          <a:p>
            <a:r>
              <a:rPr lang="en-US" dirty="0"/>
              <a:t>Important to train on lots of varieties of each language</a:t>
            </a:r>
          </a:p>
          <a:p>
            <a:pPr marL="396875" lvl="1" indent="0">
              <a:buNone/>
            </a:pPr>
            <a:r>
              <a:rPr lang="en-US" dirty="0"/>
              <a:t>(e.g., American English varieties like African-American English, or English varieties around the world like Indian English)</a:t>
            </a:r>
          </a:p>
          <a:p>
            <a:pPr marL="0" indent="0">
              <a:buNone/>
            </a:pPr>
            <a:endParaRPr lang="en-US" dirty="0"/>
          </a:p>
        </p:txBody>
      </p:sp>
    </p:spTree>
    <p:extLst>
      <p:ext uri="{BB962C8B-B14F-4D97-AF65-F5344CB8AC3E}">
        <p14:creationId xmlns:p14="http://schemas.microsoft.com/office/powerpoint/2010/main" val="3670544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7022" y="133350"/>
            <a:ext cx="7467600" cy="742950"/>
          </a:xfrm>
        </p:spPr>
        <p:txBody>
          <a:bodyPr/>
          <a:lstStyle/>
          <a:p>
            <a:r>
              <a:rPr lang="en-US" dirty="0"/>
              <a:t>Summary: Naive Bayes is Not So Naive</a:t>
            </a:r>
          </a:p>
        </p:txBody>
      </p:sp>
      <p:sp>
        <p:nvSpPr>
          <p:cNvPr id="73731" name="Rectangle 3"/>
          <p:cNvSpPr>
            <a:spLocks noGrp="1" noChangeArrowheads="1"/>
          </p:cNvSpPr>
          <p:nvPr>
            <p:ph idx="1"/>
          </p:nvPr>
        </p:nvSpPr>
        <p:spPr>
          <a:xfrm>
            <a:off x="457200" y="1142999"/>
            <a:ext cx="8458200" cy="3952875"/>
          </a:xfrm>
        </p:spPr>
        <p:txBody>
          <a:bodyPr>
            <a:normAutofit fontScale="92500" lnSpcReduction="10000"/>
          </a:bodyPr>
          <a:lstStyle/>
          <a:p>
            <a:pPr marL="228600" indent="-228600"/>
            <a:r>
              <a:rPr lang="en-US" dirty="0">
                <a:latin typeface="Calibri" charset="0"/>
              </a:rPr>
              <a:t>Very Fast, low storage requirements</a:t>
            </a:r>
          </a:p>
          <a:p>
            <a:pPr marL="228600" indent="-228600"/>
            <a:r>
              <a:rPr lang="en-US" dirty="0">
                <a:latin typeface="Calibri" charset="0"/>
              </a:rPr>
              <a:t>Work well with very small amounts of training data</a:t>
            </a:r>
          </a:p>
          <a:p>
            <a:pPr marL="228600" indent="-228600"/>
            <a:r>
              <a:rPr lang="en-US" dirty="0">
                <a:latin typeface="Calibri" charset="0"/>
              </a:rPr>
              <a:t>Robust to Irrelevant Features</a:t>
            </a:r>
          </a:p>
          <a:p>
            <a:pPr marL="571500" lvl="1" indent="-165100">
              <a:lnSpc>
                <a:spcPct val="90000"/>
              </a:lnSpc>
              <a:buFont typeface="Wingdings" charset="2"/>
              <a:buNone/>
            </a:pPr>
            <a:r>
              <a:rPr lang="en-US" dirty="0">
                <a:latin typeface="Calibri" charset="0"/>
              </a:rPr>
              <a:t>	</a:t>
            </a:r>
            <a:r>
              <a:rPr lang="en-US" sz="1800" dirty="0">
                <a:latin typeface="Calibri" charset="0"/>
              </a:rPr>
              <a:t>Irrelevant Features cancel each other without affecting results</a:t>
            </a:r>
          </a:p>
          <a:p>
            <a:pPr marL="228600" indent="-228600"/>
            <a:r>
              <a:rPr lang="en-US" dirty="0">
                <a:latin typeface="Calibri" charset="0"/>
              </a:rPr>
              <a:t>Very good in domains with many equally important features</a:t>
            </a:r>
          </a:p>
          <a:p>
            <a:pPr marL="571500" lvl="1" indent="-165100">
              <a:buFont typeface="Wingdings" charset="2"/>
              <a:buNone/>
            </a:pPr>
            <a:r>
              <a:rPr lang="en-US" dirty="0">
                <a:latin typeface="Calibri" charset="0"/>
              </a:rPr>
              <a:t>	</a:t>
            </a:r>
            <a:r>
              <a:rPr lang="en-US" sz="1800" dirty="0">
                <a:latin typeface="Calibri" charset="0"/>
              </a:rPr>
              <a:t>Decision Trees suffer from </a:t>
            </a:r>
            <a:r>
              <a:rPr lang="en-US" sz="1800" i="1" dirty="0">
                <a:latin typeface="Calibri" charset="0"/>
              </a:rPr>
              <a:t>fragmentation</a:t>
            </a:r>
            <a:r>
              <a:rPr lang="en-US" sz="1800" dirty="0">
                <a:latin typeface="Calibri" charset="0"/>
              </a:rPr>
              <a:t> in such cases – especially if little data</a:t>
            </a:r>
          </a:p>
          <a:p>
            <a:pPr marL="228600" indent="-228600"/>
            <a:r>
              <a:rPr lang="en-US" dirty="0">
                <a:latin typeface="Calibri" charset="0"/>
              </a:rPr>
              <a:t>Optimal if the independence assumptions hold: </a:t>
            </a:r>
            <a:r>
              <a:rPr lang="en-US" sz="2000" dirty="0">
                <a:latin typeface="Calibri" charset="0"/>
              </a:rPr>
              <a:t>If assumed independence is correct, then it is the Bayes Optimal Classifier for problem</a:t>
            </a:r>
            <a:endParaRPr lang="en-US" dirty="0">
              <a:latin typeface="Calibri" charset="0"/>
            </a:endParaRPr>
          </a:p>
          <a:p>
            <a:pPr marL="228600" indent="-228600"/>
            <a:r>
              <a:rPr lang="en-US" dirty="0">
                <a:latin typeface="Calibri" charset="0"/>
              </a:rPr>
              <a:t>A good dependable baseline for text classification</a:t>
            </a:r>
          </a:p>
          <a:p>
            <a:pPr marL="571500" lvl="1"/>
            <a:r>
              <a:rPr lang="en-US" sz="2400" b="1" dirty="0">
                <a:solidFill>
                  <a:srgbClr val="FF0000"/>
                </a:solidFill>
                <a:latin typeface="Calibri" charset="0"/>
              </a:rPr>
              <a:t>But we will see other classifiers that give better accuracy</a:t>
            </a:r>
          </a:p>
          <a:p>
            <a:pPr marL="228600" indent="-228600"/>
            <a:endParaRPr lang="en-US" dirty="0">
              <a:latin typeface="Calibri" charset="0"/>
            </a:endParaRPr>
          </a:p>
        </p:txBody>
      </p:sp>
      <p:sp>
        <p:nvSpPr>
          <p:cNvPr id="2" name="TextBox 1">
            <a:extLst>
              <a:ext uri="{FF2B5EF4-FFF2-40B4-BE49-F238E27FC236}">
                <a16:creationId xmlns:a16="http://schemas.microsoft.com/office/drawing/2014/main" id="{0EC57DD6-3907-6941-BD6D-5EBA23435C74}"/>
              </a:ext>
            </a:extLst>
          </p:cNvPr>
          <p:cNvSpPr txBox="1"/>
          <p:nvPr/>
        </p:nvSpPr>
        <p:spPr>
          <a:xfrm>
            <a:off x="7467600" y="4932723"/>
            <a:ext cx="175471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Slide from Chris Manning</a:t>
            </a:r>
          </a:p>
        </p:txBody>
      </p:sp>
    </p:spTree>
    <p:extLst>
      <p:ext uri="{BB962C8B-B14F-4D97-AF65-F5344CB8AC3E}">
        <p14:creationId xmlns:p14="http://schemas.microsoft.com/office/powerpoint/2010/main" val="1588576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63713134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Generative Model for Multinomial Na</a:t>
            </a:r>
            <a:r>
              <a:rPr lang="fr-FR" sz="2800" dirty="0" err="1"/>
              <a:t>ï</a:t>
            </a:r>
            <a:r>
              <a:rPr lang="en-US" sz="2800" dirty="0" err="1"/>
              <a:t>ve</a:t>
            </a:r>
            <a:r>
              <a:rPr lang="en-US" sz="2800" dirty="0"/>
              <a:t> Bayes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55</a:t>
            </a:fld>
            <a:endParaRPr lang="en-US"/>
          </a:p>
        </p:txBody>
      </p:sp>
      <p:sp>
        <p:nvSpPr>
          <p:cNvPr id="32" name="Oval 4"/>
          <p:cNvSpPr>
            <a:spLocks noChangeArrowheads="1"/>
          </p:cNvSpPr>
          <p:nvPr/>
        </p:nvSpPr>
        <p:spPr bwMode="auto">
          <a:xfrm>
            <a:off x="3886200" y="1905000"/>
            <a:ext cx="11430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dirty="0">
                <a:solidFill>
                  <a:sysClr val="windowText" lastClr="000000"/>
                </a:solidFill>
              </a:rPr>
              <a:t>c</a:t>
            </a:r>
            <a:r>
              <a:rPr kumimoji="0" lang="en-US" sz="1800" b="0" i="0" u="none" strike="noStrike" kern="0" cap="none" spc="0" normalizeH="0" baseline="0" noProof="0" dirty="0">
                <a:ln>
                  <a:noFill/>
                </a:ln>
                <a:solidFill>
                  <a:sysClr val="windowText" lastClr="000000"/>
                </a:solidFill>
                <a:effectLst/>
                <a:uLnTx/>
                <a:uFillTx/>
              </a:rPr>
              <a:t>=China</a:t>
            </a:r>
          </a:p>
        </p:txBody>
      </p:sp>
      <p:sp>
        <p:nvSpPr>
          <p:cNvPr id="33" name="Oval 6"/>
          <p:cNvSpPr>
            <a:spLocks noChangeArrowheads="1"/>
          </p:cNvSpPr>
          <p:nvPr/>
        </p:nvSpPr>
        <p:spPr bwMode="auto">
          <a:xfrm>
            <a:off x="533400" y="3790950"/>
            <a:ext cx="16002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1</a:t>
            </a:r>
            <a:r>
              <a:rPr kumimoji="0" lang="en-US" sz="1800" b="0" i="1" u="none" strike="noStrike" kern="0" cap="none" spc="0" normalizeH="0" baseline="0" noProof="0" dirty="0">
                <a:ln>
                  <a:noFill/>
                </a:ln>
                <a:solidFill>
                  <a:sysClr val="windowText" lastClr="000000"/>
                </a:solidFill>
                <a:effectLst/>
                <a:uLnTx/>
                <a:uFillTx/>
              </a:rPr>
              <a:t>=Shanghai</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39" name="Line 14"/>
          <p:cNvSpPr>
            <a:spLocks noChangeShapeType="1"/>
          </p:cNvSpPr>
          <p:nvPr/>
        </p:nvSpPr>
        <p:spPr bwMode="auto">
          <a:xfrm flipH="1">
            <a:off x="1524000" y="2419350"/>
            <a:ext cx="2590800" cy="137160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5"/>
          <p:cNvSpPr>
            <a:spLocks noChangeShapeType="1"/>
          </p:cNvSpPr>
          <p:nvPr/>
        </p:nvSpPr>
        <p:spPr bwMode="auto">
          <a:xfrm flipH="1">
            <a:off x="3048000" y="2514600"/>
            <a:ext cx="1295400" cy="127635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p:cNvSpPr>
            <a:spLocks noChangeShapeType="1"/>
          </p:cNvSpPr>
          <p:nvPr/>
        </p:nvSpPr>
        <p:spPr bwMode="auto">
          <a:xfrm flipH="1">
            <a:off x="4419600" y="2495550"/>
            <a:ext cx="76200" cy="129540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18"/>
          <p:cNvSpPr>
            <a:spLocks noChangeShapeType="1"/>
          </p:cNvSpPr>
          <p:nvPr/>
        </p:nvSpPr>
        <p:spPr bwMode="auto">
          <a:xfrm>
            <a:off x="4648200" y="2495550"/>
            <a:ext cx="1447800" cy="129540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Line 19"/>
          <p:cNvSpPr>
            <a:spLocks noChangeShapeType="1"/>
          </p:cNvSpPr>
          <p:nvPr/>
        </p:nvSpPr>
        <p:spPr bwMode="auto">
          <a:xfrm>
            <a:off x="4800600" y="2438400"/>
            <a:ext cx="2667000" cy="1352550"/>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6"/>
          <p:cNvSpPr>
            <a:spLocks noChangeArrowheads="1"/>
          </p:cNvSpPr>
          <p:nvPr/>
        </p:nvSpPr>
        <p:spPr bwMode="auto">
          <a:xfrm>
            <a:off x="22860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2</a:t>
            </a:r>
            <a:r>
              <a:rPr kumimoji="0" lang="en-US" sz="1800" b="0" i="1" u="none" strike="noStrike" kern="0" cap="none" spc="0" normalizeH="0" baseline="0" noProof="0" dirty="0">
                <a:ln>
                  <a:noFill/>
                </a:ln>
                <a:solidFill>
                  <a:sysClr val="windowText" lastClr="000000"/>
                </a:solidFill>
                <a:effectLst/>
                <a:uLnTx/>
                <a:uFillTx/>
              </a:rPr>
              <a:t>=and</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2" name="Oval 6"/>
          <p:cNvSpPr>
            <a:spLocks noChangeArrowheads="1"/>
          </p:cNvSpPr>
          <p:nvPr/>
        </p:nvSpPr>
        <p:spPr bwMode="auto">
          <a:xfrm>
            <a:off x="3657600" y="3790950"/>
            <a:ext cx="1676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3</a:t>
            </a:r>
            <a:r>
              <a:rPr kumimoji="0" lang="en-US" sz="1800" b="0" i="1" u="none" strike="noStrike" kern="0" cap="none" spc="0" normalizeH="0" baseline="0" noProof="0" dirty="0">
                <a:ln>
                  <a:noFill/>
                </a:ln>
                <a:solidFill>
                  <a:sysClr val="windowText" lastClr="000000"/>
                </a:solidFill>
                <a:effectLst/>
                <a:uLnTx/>
                <a:uFillTx/>
              </a:rPr>
              <a:t>=Shenzhen</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3" name="Oval 6"/>
          <p:cNvSpPr>
            <a:spLocks noChangeArrowheads="1"/>
          </p:cNvSpPr>
          <p:nvPr/>
        </p:nvSpPr>
        <p:spPr bwMode="auto">
          <a:xfrm>
            <a:off x="54864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4</a:t>
            </a:r>
            <a:r>
              <a:rPr kumimoji="0" lang="en-US" sz="1800" b="0" i="1" u="none" strike="noStrike" kern="0" cap="none" spc="0" normalizeH="0" baseline="0" noProof="0" dirty="0">
                <a:ln>
                  <a:noFill/>
                </a:ln>
                <a:solidFill>
                  <a:sysClr val="windowText" lastClr="000000"/>
                </a:solidFill>
                <a:effectLst/>
                <a:uLnTx/>
                <a:uFillTx/>
              </a:rPr>
              <a:t>=issue</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4" name="Oval 6"/>
          <p:cNvSpPr>
            <a:spLocks noChangeArrowheads="1"/>
          </p:cNvSpPr>
          <p:nvPr/>
        </p:nvSpPr>
        <p:spPr bwMode="auto">
          <a:xfrm>
            <a:off x="69342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5</a:t>
            </a:r>
            <a:r>
              <a:rPr kumimoji="0" lang="en-US" sz="1800" b="0" i="1" u="none" strike="noStrike" kern="0" cap="none" spc="0" normalizeH="0" baseline="0" noProof="0" dirty="0">
                <a:ln>
                  <a:noFill/>
                </a:ln>
                <a:solidFill>
                  <a:sysClr val="windowText" lastClr="000000"/>
                </a:solidFill>
                <a:effectLst/>
                <a:uLnTx/>
                <a:uFillTx/>
              </a:rPr>
              <a:t>=bonds</a:t>
            </a:r>
            <a:endParaRPr kumimoji="0" lang="en-US" sz="1800" b="0" i="0" u="none" strike="noStrike" kern="0" cap="none" spc="0" normalizeH="0" baseline="-25000" noProof="0" dirty="0">
              <a:ln>
                <a:noFill/>
              </a:ln>
              <a:solidFill>
                <a:sysClr val="windowText" lastClr="000000"/>
              </a:solidFill>
              <a:effectLst/>
              <a:uLnTx/>
              <a:uFillTx/>
            </a:endParaRPr>
          </a:p>
        </p:txBody>
      </p:sp>
    </p:spTree>
    <p:extLst>
      <p:ext uri="{BB962C8B-B14F-4D97-AF65-F5344CB8AC3E}">
        <p14:creationId xmlns:p14="http://schemas.microsoft.com/office/powerpoint/2010/main" val="232028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9" grpId="0" animBg="1"/>
      <p:bldP spid="40" grpId="0" animBg="1"/>
      <p:bldP spid="41" grpId="0" animBg="1"/>
      <p:bldP spid="43" grpId="0" animBg="1"/>
      <p:bldP spid="44" grpId="0" animBg="1"/>
      <p:bldP spid="71" grpId="0" animBg="1"/>
      <p:bldP spid="72" grpId="0" animBg="1"/>
      <p:bldP spid="73" grpId="0" animBg="1"/>
      <p:bldP spid="7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a:t>
            </a:r>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a:t>
            </a:r>
          </a:p>
          <a:p>
            <a:pPr lvl="1"/>
            <a:r>
              <a:rPr lang="en-US" sz="2400" dirty="0"/>
              <a:t>URL, email address, dictionaries, network features</a:t>
            </a:r>
          </a:p>
          <a:p>
            <a:r>
              <a:rPr lang="en-US" sz="2800" dirty="0"/>
              <a:t>But if, as in the previous slides</a:t>
            </a:r>
          </a:p>
          <a:p>
            <a:pPr lvl="1"/>
            <a:r>
              <a:rPr lang="en-US" sz="2400" dirty="0"/>
              <a:t>We use </a:t>
            </a:r>
            <a:r>
              <a:rPr lang="en-US" sz="2400" b="1" dirty="0"/>
              <a:t>only</a:t>
            </a:r>
            <a:r>
              <a:rPr lang="en-US" sz="2400" dirty="0"/>
              <a:t> word features </a:t>
            </a:r>
          </a:p>
          <a:p>
            <a:pPr lvl="1"/>
            <a:r>
              <a:rPr lang="en-US" sz="2400" dirty="0"/>
              <a:t>we use </a:t>
            </a:r>
            <a:r>
              <a:rPr lang="en-US" sz="2400" b="1" dirty="0"/>
              <a:t>all</a:t>
            </a:r>
            <a:r>
              <a:rPr lang="en-US" sz="2400" dirty="0"/>
              <a:t> of the words in the text (not a subset)</a:t>
            </a:r>
          </a:p>
          <a:p>
            <a:r>
              <a:rPr lang="en-US" sz="2800" dirty="0"/>
              <a:t>Then </a:t>
            </a:r>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56</a:t>
            </a:fld>
            <a:endParaRPr lang="en-US"/>
          </a:p>
        </p:txBody>
      </p:sp>
    </p:spTree>
    <p:extLst>
      <p:ext uri="{BB962C8B-B14F-4D97-AF65-F5344CB8AC3E}">
        <p14:creationId xmlns:p14="http://schemas.microsoft.com/office/powerpoint/2010/main" val="3636641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Each class = a unigram language model</a:t>
            </a:r>
          </a:p>
        </p:txBody>
      </p:sp>
      <mc:AlternateContent xmlns:mc="http://schemas.openxmlformats.org/markup-compatibility/2006">
        <mc:Choice xmlns:a14="http://schemas.microsoft.com/office/drawing/2010/main" Requires="a14">
          <p:sp>
            <p:nvSpPr>
              <p:cNvPr id="46082" name="Rectangle 3"/>
              <p:cNvSpPr>
                <a:spLocks noGrp="1" noChangeArrowheads="1"/>
              </p:cNvSpPr>
              <p:nvPr>
                <p:ph type="body" idx="1"/>
              </p:nvPr>
            </p:nvSpPr>
            <p:spPr>
              <a:xfrm>
                <a:off x="685800" y="1314450"/>
                <a:ext cx="7772400" cy="1028700"/>
              </a:xfrm>
            </p:spPr>
            <p:txBody>
              <a:bodyPr/>
              <a:lstStyle/>
              <a:p>
                <a:pPr eaLnBrk="1" hangingPunct="1"/>
                <a:r>
                  <a:rPr lang="en-US" dirty="0" smtClean="0">
                    <a:latin typeface="Calibri"/>
                    <a:ea typeface="ＭＳ Ｐゴシック" charset="0"/>
                    <a:cs typeface="Calibri"/>
                  </a:rPr>
                  <a:t>Assigning each word: P(</a:t>
                </a:r>
                <a:r>
                  <a:rPr lang="en-US" dirty="0" err="1" smtClean="0">
                    <a:latin typeface="Calibri"/>
                    <a:ea typeface="ＭＳ Ｐゴシック" charset="0"/>
                    <a:cs typeface="Calibri"/>
                  </a:rPr>
                  <a:t>w</a:t>
                </a:r>
                <a:r>
                  <a:rPr lang="en-US" baseline="-25000" dirty="0" err="1" smtClean="0">
                    <a:latin typeface="Calibri"/>
                    <a:ea typeface="ＭＳ Ｐゴシック" charset="0"/>
                    <a:cs typeface="Calibri"/>
                  </a:rPr>
                  <a:t>i</a:t>
                </a:r>
                <a:r>
                  <a:rPr lang="en-US" dirty="0" smtClean="0">
                    <a:latin typeface="Calibri"/>
                    <a:ea typeface="ＭＳ Ｐゴシック" charset="0"/>
                    <a:cs typeface="Calibri"/>
                  </a:rPr>
                  <a:t> | c)</a:t>
                </a:r>
              </a:p>
              <a:p>
                <a:r>
                  <a:rPr lang="en-US" dirty="0">
                    <a:latin typeface="Calibri"/>
                    <a:ea typeface="ＭＳ Ｐゴシック" charset="0"/>
                    <a:cs typeface="Calibri"/>
                  </a:rPr>
                  <a:t>Assigning each sentence: </a:t>
                </a:r>
                <a14:m>
                  <m:oMath xmlns:m="http://schemas.openxmlformats.org/officeDocument/2006/math">
                    <m:r>
                      <a:rPr lang="en-US" i="1" dirty="0" smtClean="0">
                        <a:latin typeface="Cambria Math" panose="02040503050406030204" pitchFamily="18" charset="0"/>
                        <a:ea typeface="ＭＳ Ｐゴシック" charset="0"/>
                        <a:cs typeface="Calibri"/>
                      </a:rPr>
                      <m:t>𝑃</m:t>
                    </m:r>
                    <m:r>
                      <a:rPr lang="en-US" i="1" dirty="0" smtClean="0">
                        <a:latin typeface="Cambria Math" panose="02040503050406030204" pitchFamily="18" charset="0"/>
                        <a:ea typeface="ＭＳ Ｐゴシック" charset="0"/>
                        <a:cs typeface="Calibri"/>
                      </a:rPr>
                      <m:t>(</m:t>
                    </m:r>
                    <m:r>
                      <a:rPr lang="en-US" i="1" dirty="0" err="1">
                        <a:latin typeface="Cambria Math" panose="02040503050406030204" pitchFamily="18" charset="0"/>
                        <a:ea typeface="ＭＳ Ｐゴシック" charset="0"/>
                        <a:cs typeface="Calibri"/>
                      </a:rPr>
                      <m:t>𝑠</m:t>
                    </m:r>
                    <m:r>
                      <a:rPr lang="en-US" i="1" dirty="0" err="1">
                        <a:latin typeface="Cambria Math" panose="02040503050406030204" pitchFamily="18" charset="0"/>
                        <a:ea typeface="ＭＳ Ｐゴシック" charset="0"/>
                        <a:cs typeface="Calibri"/>
                      </a:rPr>
                      <m:t>|</m:t>
                    </m:r>
                    <m:r>
                      <a:rPr lang="en-US" i="1" dirty="0" err="1">
                        <a:latin typeface="Cambria Math" panose="02040503050406030204" pitchFamily="18" charset="0"/>
                        <a:ea typeface="ＭＳ Ｐゴシック" charset="0"/>
                        <a:cs typeface="Calibri"/>
                      </a:rPr>
                      <m:t>𝑐</m:t>
                    </m:r>
                    <m:r>
                      <a:rPr lang="en-US" i="1" dirty="0">
                        <a:latin typeface="Cambria Math" panose="02040503050406030204" pitchFamily="18" charset="0"/>
                        <a:ea typeface="ＭＳ Ｐゴシック" charset="0"/>
                        <a:cs typeface="Calibri"/>
                      </a:rPr>
                      <m:t>)=</m:t>
                    </m:r>
                    <m:nary>
                      <m:naryPr>
                        <m:chr m:val="∏"/>
                        <m:supHide m:val="on"/>
                        <m:ctrlPr>
                          <a:rPr lang="en-US" altLang="zh-TW" i="1" dirty="0" smtClean="0">
                            <a:latin typeface="Cambria Math" panose="02040503050406030204" pitchFamily="18" charset="0"/>
                            <a:ea typeface="ＭＳ Ｐゴシック" charset="0"/>
                            <a:cs typeface="Calibri"/>
                          </a:rPr>
                        </m:ctrlPr>
                      </m:naryPr>
                      <m:sub>
                        <m:r>
                          <m:rPr>
                            <m:brk m:alnAt="7"/>
                          </m:rPr>
                          <a:rPr lang="en-US" altLang="zh-TW" b="0" i="1" dirty="0" smtClean="0">
                            <a:latin typeface="Cambria Math" panose="02040503050406030204" pitchFamily="18" charset="0"/>
                            <a:ea typeface="ＭＳ Ｐゴシック" charset="0"/>
                            <a:cs typeface="Calibri"/>
                          </a:rPr>
                          <m:t>𝑖</m:t>
                        </m:r>
                        <m:r>
                          <a:rPr lang="en-US" altLang="zh-TW" b="0" i="1" dirty="0" smtClean="0">
                            <a:latin typeface="Cambria Math" panose="02040503050406030204" pitchFamily="18" charset="0"/>
                            <a:ea typeface="Cambria Math" panose="02040503050406030204" pitchFamily="18" charset="0"/>
                            <a:cs typeface="Calibri"/>
                          </a:rPr>
                          <m:t>∈</m:t>
                        </m:r>
                        <m:r>
                          <a:rPr lang="en-US" altLang="zh-TW" b="0" i="1" dirty="0" smtClean="0">
                            <a:latin typeface="Cambria Math" panose="02040503050406030204" pitchFamily="18" charset="0"/>
                            <a:ea typeface="Cambria Math" panose="02040503050406030204" pitchFamily="18" charset="0"/>
                            <a:cs typeface="Calibri"/>
                          </a:rPr>
                          <m:t>𝑝𝑜𝑠</m:t>
                        </m:r>
                        <m:r>
                          <a:rPr lang="en-US" altLang="zh-TW" b="0" i="1" dirty="0" smtClean="0">
                            <a:latin typeface="Cambria Math" panose="02040503050406030204" pitchFamily="18" charset="0"/>
                            <a:ea typeface="Cambria Math" panose="02040503050406030204" pitchFamily="18" charset="0"/>
                            <a:cs typeface="Calibri"/>
                          </a:rPr>
                          <m:t>(</m:t>
                        </m:r>
                        <m:r>
                          <a:rPr lang="en-US" altLang="zh-TW" b="0" i="1" dirty="0" smtClean="0">
                            <a:latin typeface="Cambria Math" panose="02040503050406030204" pitchFamily="18" charset="0"/>
                            <a:ea typeface="Cambria Math" panose="02040503050406030204" pitchFamily="18" charset="0"/>
                            <a:cs typeface="Calibri"/>
                          </a:rPr>
                          <m:t>𝑠</m:t>
                        </m:r>
                        <m:r>
                          <a:rPr lang="en-US" altLang="zh-TW" b="0" i="1" dirty="0" smtClean="0">
                            <a:latin typeface="Cambria Math" panose="02040503050406030204" pitchFamily="18" charset="0"/>
                            <a:ea typeface="Cambria Math" panose="02040503050406030204" pitchFamily="18" charset="0"/>
                            <a:cs typeface="Calibri"/>
                          </a:rPr>
                          <m:t>)</m:t>
                        </m:r>
                      </m:sub>
                      <m:sup/>
                      <m:e>
                        <m:r>
                          <a:rPr lang="en-US" altLang="zh-TW" i="1" dirty="0">
                            <a:latin typeface="Cambria Math" panose="02040503050406030204" pitchFamily="18" charset="0"/>
                            <a:ea typeface="ＭＳ Ｐゴシック" charset="0"/>
                            <a:cs typeface="Calibri"/>
                          </a:rPr>
                          <m:t>𝑃</m:t>
                        </m:r>
                        <m:r>
                          <a:rPr lang="en-US" altLang="zh-TW" i="1" dirty="0">
                            <a:latin typeface="Cambria Math" panose="02040503050406030204" pitchFamily="18" charset="0"/>
                            <a:ea typeface="ＭＳ Ｐゴシック" charset="0"/>
                            <a:cs typeface="Calibri"/>
                          </a:rPr>
                          <m:t>(</m:t>
                        </m:r>
                        <m:sSub>
                          <m:sSubPr>
                            <m:ctrlPr>
                              <a:rPr lang="en-US" altLang="zh-TW" i="1" dirty="0" smtClean="0">
                                <a:latin typeface="Cambria Math" panose="02040503050406030204" pitchFamily="18" charset="0"/>
                                <a:ea typeface="ＭＳ Ｐゴシック" charset="0"/>
                                <a:cs typeface="Calibri"/>
                              </a:rPr>
                            </m:ctrlPr>
                          </m:sSubPr>
                          <m:e>
                            <m:r>
                              <a:rPr lang="en-US" altLang="zh-TW" b="0" i="1" dirty="0" smtClean="0">
                                <a:latin typeface="Cambria Math" panose="02040503050406030204" pitchFamily="18" charset="0"/>
                                <a:ea typeface="ＭＳ Ｐゴシック" charset="0"/>
                                <a:cs typeface="Calibri"/>
                              </a:rPr>
                              <m:t>𝑤</m:t>
                            </m:r>
                          </m:e>
                          <m:sub>
                            <m:r>
                              <a:rPr lang="en-US" altLang="zh-TW" b="0" i="1" dirty="0" smtClean="0">
                                <a:latin typeface="Cambria Math" panose="02040503050406030204" pitchFamily="18" charset="0"/>
                                <a:ea typeface="ＭＳ Ｐゴシック" charset="0"/>
                                <a:cs typeface="Calibri"/>
                              </a:rPr>
                              <m:t>𝑖</m:t>
                            </m:r>
                          </m:sub>
                        </m:sSub>
                        <m:r>
                          <a:rPr lang="en-US" altLang="zh-TW" i="1" dirty="0" err="1">
                            <a:latin typeface="Cambria Math" panose="02040503050406030204" pitchFamily="18" charset="0"/>
                            <a:ea typeface="ＭＳ Ｐゴシック" charset="0"/>
                            <a:cs typeface="Calibri"/>
                          </a:rPr>
                          <m:t>|</m:t>
                        </m:r>
                        <m:r>
                          <a:rPr lang="en-US" altLang="zh-TW" i="1" dirty="0" err="1">
                            <a:latin typeface="Cambria Math" panose="02040503050406030204" pitchFamily="18" charset="0"/>
                            <a:ea typeface="ＭＳ Ｐゴシック" charset="0"/>
                            <a:cs typeface="Calibri"/>
                          </a:rPr>
                          <m:t>𝑐</m:t>
                        </m:r>
                        <m:r>
                          <a:rPr lang="en-US" altLang="zh-TW" i="1" dirty="0">
                            <a:latin typeface="Cambria Math" panose="02040503050406030204" pitchFamily="18" charset="0"/>
                            <a:ea typeface="ＭＳ Ｐゴシック" charset="0"/>
                            <a:cs typeface="Calibri"/>
                          </a:rPr>
                          <m:t>)</m:t>
                        </m:r>
                      </m:e>
                    </m:nary>
                  </m:oMath>
                </a14:m>
                <a:endParaRPr lang="en-US" dirty="0">
                  <a:latin typeface="Calibri"/>
                  <a:ea typeface="ＭＳ Ｐゴシック" charset="0"/>
                  <a:cs typeface="Calibri"/>
                </a:endParaRPr>
              </a:p>
            </p:txBody>
          </p:sp>
        </mc:Choice>
        <mc:Fallback>
          <p:sp>
            <p:nvSpPr>
              <p:cNvPr id="46082" name="Rectangle 3"/>
              <p:cNvSpPr>
                <a:spLocks noGrp="1" noRot="1" noChangeAspect="1" noMove="1" noResize="1" noEditPoints="1" noAdjustHandles="1" noChangeArrowheads="1" noChangeShapeType="1" noTextEdit="1"/>
              </p:cNvSpPr>
              <p:nvPr>
                <p:ph type="body" idx="1"/>
              </p:nvPr>
            </p:nvSpPr>
            <p:spPr>
              <a:xfrm>
                <a:off x="685800" y="1314450"/>
                <a:ext cx="7772400" cy="1028700"/>
              </a:xfrm>
              <a:blipFill>
                <a:blip r:embed="rId2"/>
                <a:stretch>
                  <a:fillRect l="-1098" t="-14881" b="-77381"/>
                </a:stretch>
              </a:blipFill>
            </p:spPr>
            <p:txBody>
              <a:bodyPr/>
              <a:lstStyle/>
              <a:p>
                <a:r>
                  <a:rPr lang="zh-TW" altLang="en-US">
                    <a:noFill/>
                  </a:rPr>
                  <a:t> </a:t>
                </a:r>
              </a:p>
            </p:txBody>
          </p:sp>
        </mc:Fallback>
      </mc:AlternateContent>
      <p:sp>
        <p:nvSpPr>
          <p:cNvPr id="46083" name="Text Box 4"/>
          <p:cNvSpPr txBox="1">
            <a:spLocks noChangeArrowheads="1"/>
          </p:cNvSpPr>
          <p:nvPr/>
        </p:nvSpPr>
        <p:spPr bwMode="auto">
          <a:xfrm>
            <a:off x="457200" y="2628901"/>
            <a:ext cx="2438400" cy="27084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0.1	I</a:t>
            </a:r>
          </a:p>
          <a:p>
            <a:pPr eaLnBrk="1" hangingPunct="1">
              <a:spcBef>
                <a:spcPct val="50000"/>
              </a:spcBef>
            </a:pPr>
            <a:r>
              <a:rPr lang="en-US" sz="2000" dirty="0">
                <a:latin typeface="Calibri"/>
                <a:cs typeface="Calibri"/>
              </a:rPr>
              <a:t>0.1	love</a:t>
            </a:r>
          </a:p>
          <a:p>
            <a:pPr eaLnBrk="1" hangingPunct="1">
              <a:spcBef>
                <a:spcPct val="50000"/>
              </a:spcBef>
            </a:pPr>
            <a:r>
              <a:rPr lang="en-US" sz="2000" dirty="0">
                <a:latin typeface="Calibri"/>
                <a:cs typeface="Calibri"/>
              </a:rPr>
              <a:t>0.01	this</a:t>
            </a:r>
          </a:p>
          <a:p>
            <a:pPr eaLnBrk="1" hangingPunct="1">
              <a:spcBef>
                <a:spcPct val="50000"/>
              </a:spcBef>
            </a:pPr>
            <a:r>
              <a:rPr lang="en-US" sz="2000" dirty="0">
                <a:latin typeface="Calibri"/>
                <a:cs typeface="Calibri"/>
              </a:rPr>
              <a:t>0.05	fun</a:t>
            </a:r>
          </a:p>
          <a:p>
            <a:pPr eaLnBrk="1" hangingPunct="1">
              <a:spcBef>
                <a:spcPct val="50000"/>
              </a:spcBef>
            </a:pPr>
            <a:r>
              <a:rPr lang="en-US" sz="2000" dirty="0">
                <a:latin typeface="Calibri"/>
                <a:cs typeface="Calibri"/>
              </a:rPr>
              <a:t>0.1	film</a:t>
            </a:r>
          </a:p>
          <a:p>
            <a:pPr eaLnBrk="1" hangingPunct="1">
              <a:spcBef>
                <a:spcPct val="50000"/>
              </a:spcBef>
            </a:pPr>
            <a:r>
              <a:rPr lang="en-US" sz="2000" dirty="0">
                <a:latin typeface="Calibri"/>
                <a:cs typeface="Calibri"/>
              </a:rPr>
              <a:t>…</a:t>
            </a:r>
          </a:p>
        </p:txBody>
      </p:sp>
      <p:sp>
        <p:nvSpPr>
          <p:cNvPr id="753669" name="Text Box 5"/>
          <p:cNvSpPr txBox="1">
            <a:spLocks noChangeArrowheads="1"/>
          </p:cNvSpPr>
          <p:nvPr/>
        </p:nvSpPr>
        <p:spPr bwMode="auto">
          <a:xfrm>
            <a:off x="3505200" y="2743200"/>
            <a:ext cx="60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I</a:t>
            </a:r>
          </a:p>
        </p:txBody>
      </p:sp>
      <p:sp>
        <p:nvSpPr>
          <p:cNvPr id="753670" name="Text Box 6"/>
          <p:cNvSpPr txBox="1">
            <a:spLocks noChangeArrowheads="1"/>
          </p:cNvSpPr>
          <p:nvPr/>
        </p:nvSpPr>
        <p:spPr bwMode="auto">
          <a:xfrm>
            <a:off x="44196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love</a:t>
            </a:r>
          </a:p>
        </p:txBody>
      </p:sp>
      <p:sp>
        <p:nvSpPr>
          <p:cNvPr id="753671" name="Text Box 7"/>
          <p:cNvSpPr txBox="1">
            <a:spLocks noChangeArrowheads="1"/>
          </p:cNvSpPr>
          <p:nvPr/>
        </p:nvSpPr>
        <p:spPr bwMode="auto">
          <a:xfrm>
            <a:off x="52578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this</a:t>
            </a:r>
          </a:p>
        </p:txBody>
      </p:sp>
      <p:sp>
        <p:nvSpPr>
          <p:cNvPr id="753672" name="Text Box 8"/>
          <p:cNvSpPr txBox="1">
            <a:spLocks noChangeArrowheads="1"/>
          </p:cNvSpPr>
          <p:nvPr/>
        </p:nvSpPr>
        <p:spPr bwMode="auto">
          <a:xfrm>
            <a:off x="6324600" y="27432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fun</a:t>
            </a:r>
          </a:p>
        </p:txBody>
      </p:sp>
      <p:sp>
        <p:nvSpPr>
          <p:cNvPr id="753673" name="Text Box 9"/>
          <p:cNvSpPr txBox="1">
            <a:spLocks noChangeArrowheads="1"/>
          </p:cNvSpPr>
          <p:nvPr/>
        </p:nvSpPr>
        <p:spPr bwMode="auto">
          <a:xfrm>
            <a:off x="7086600" y="274320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film</a:t>
            </a:r>
          </a:p>
        </p:txBody>
      </p:sp>
      <p:grpSp>
        <p:nvGrpSpPr>
          <p:cNvPr id="2" name="Group 10"/>
          <p:cNvGrpSpPr>
            <a:grpSpLocks/>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1" name="Text Box 17"/>
          <p:cNvSpPr txBox="1">
            <a:spLocks noChangeArrowheads="1"/>
          </p:cNvSpPr>
          <p:nvPr/>
        </p:nvSpPr>
        <p:spPr bwMode="auto">
          <a:xfrm>
            <a:off x="44196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2" name="Text Box 18"/>
          <p:cNvSpPr txBox="1">
            <a:spLocks noChangeArrowheads="1"/>
          </p:cNvSpPr>
          <p:nvPr/>
        </p:nvSpPr>
        <p:spPr bwMode="auto">
          <a:xfrm>
            <a:off x="52578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.05</a:t>
            </a:r>
          </a:p>
        </p:txBody>
      </p:sp>
      <p:sp>
        <p:nvSpPr>
          <p:cNvPr id="753683" name="Text Box 19"/>
          <p:cNvSpPr txBox="1">
            <a:spLocks noChangeArrowheads="1"/>
          </p:cNvSpPr>
          <p:nvPr/>
        </p:nvSpPr>
        <p:spPr bwMode="auto">
          <a:xfrm>
            <a:off x="6324600" y="3314700"/>
            <a:ext cx="762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0.01</a:t>
            </a:r>
          </a:p>
        </p:txBody>
      </p:sp>
      <p:sp>
        <p:nvSpPr>
          <p:cNvPr id="753684" name="Text Box 20"/>
          <p:cNvSpPr txBox="1">
            <a:spLocks noChangeArrowheads="1"/>
          </p:cNvSpPr>
          <p:nvPr/>
        </p:nvSpPr>
        <p:spPr bwMode="auto">
          <a:xfrm>
            <a:off x="7086600" y="331470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46096" name="Text Box 24"/>
          <p:cNvSpPr txBox="1">
            <a:spLocks noChangeArrowheads="1"/>
          </p:cNvSpPr>
          <p:nvPr/>
        </p:nvSpPr>
        <p:spPr bwMode="auto">
          <a:xfrm>
            <a:off x="457200" y="2255193"/>
            <a:ext cx="1676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Class </a:t>
            </a:r>
            <a:r>
              <a:rPr lang="en-US" i="1" dirty="0" err="1" smtClean="0">
                <a:latin typeface="Calibri"/>
                <a:cs typeface="Calibri"/>
              </a:rPr>
              <a:t>pos</a:t>
            </a:r>
            <a:r>
              <a:rPr lang="en-US" i="1" dirty="0" smtClean="0">
                <a:latin typeface="Calibri"/>
                <a:cs typeface="Calibri"/>
              </a:rPr>
              <a:t>(+)</a:t>
            </a:r>
            <a:endParaRPr lang="en-US" i="1" dirty="0">
              <a:latin typeface="Calibri"/>
              <a:cs typeface="Calibri"/>
            </a:endParaRPr>
          </a:p>
        </p:txBody>
      </p:sp>
      <p:sp>
        <p:nvSpPr>
          <p:cNvPr id="753689" name="Text Box 25"/>
          <p:cNvSpPr txBox="1">
            <a:spLocks noChangeArrowheads="1"/>
          </p:cNvSpPr>
          <p:nvPr/>
        </p:nvSpPr>
        <p:spPr bwMode="auto">
          <a:xfrm>
            <a:off x="5791200" y="4457700"/>
            <a:ext cx="2971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P(s | </a:t>
            </a:r>
            <a:r>
              <a:rPr lang="en-US" dirty="0" smtClean="0">
                <a:latin typeface="Calibri"/>
                <a:cs typeface="Calibri"/>
              </a:rPr>
              <a:t>+) </a:t>
            </a:r>
            <a:r>
              <a:rPr lang="en-US" dirty="0">
                <a:latin typeface="Calibri"/>
                <a:cs typeface="Calibri"/>
              </a:rPr>
              <a:t>= 0.0000005 </a:t>
            </a:r>
          </a:p>
        </p:txBody>
      </p:sp>
      <p:sp>
        <p:nvSpPr>
          <p:cNvPr id="46098" name="TextBox 26"/>
          <p:cNvSpPr txBox="1">
            <a:spLocks noChangeArrowheads="1"/>
          </p:cNvSpPr>
          <p:nvPr/>
        </p:nvSpPr>
        <p:spPr bwMode="auto">
          <a:xfrm>
            <a:off x="7620001" y="-67479"/>
            <a:ext cx="103916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latin typeface="Calibri"/>
                <a:cs typeface="Calibri"/>
              </a:rPr>
              <a:t>Sec.13.2.1</a:t>
            </a:r>
          </a:p>
        </p:txBody>
      </p:sp>
    </p:spTree>
    <p:extLst>
      <p:ext uri="{BB962C8B-B14F-4D97-AF65-F5344CB8AC3E}">
        <p14:creationId xmlns:p14="http://schemas.microsoft.com/office/powerpoint/2010/main" val="63898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Na</a:t>
            </a:r>
            <a:r>
              <a:rPr lang="fr-FR" dirty="0" err="1">
                <a:latin typeface="Calibri" charset="0"/>
                <a:ea typeface="ＭＳ Ｐゴシック" charset="0"/>
                <a:cs typeface="ＭＳ Ｐゴシック" charset="0"/>
              </a:rPr>
              <a:t>ï</a:t>
            </a:r>
            <a:r>
              <a:rPr lang="en-US" dirty="0" err="1">
                <a:latin typeface="Calibri" charset="0"/>
                <a:ea typeface="ＭＳ Ｐゴシック" charset="0"/>
                <a:cs typeface="ＭＳ Ｐゴシック" charset="0"/>
              </a:rPr>
              <a:t>ve</a:t>
            </a:r>
            <a:r>
              <a:rPr lang="en-US" dirty="0">
                <a:latin typeface="Calibri" charset="0"/>
                <a:ea typeface="ＭＳ Ｐゴシック" charset="0"/>
                <a:cs typeface="ＭＳ Ｐゴシック" charset="0"/>
              </a:rPr>
              <a:t> Bayes as a Language Model</a:t>
            </a: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a:latin typeface="Calibri"/>
                <a:ea typeface="ＭＳ Ｐゴシック" charset="0"/>
                <a:cs typeface="Calibri"/>
              </a:rPr>
              <a:t>Which class assigns the higher probability to s?</a:t>
            </a:r>
          </a:p>
        </p:txBody>
      </p:sp>
      <p:sp>
        <p:nvSpPr>
          <p:cNvPr id="47107" name="Text Box 4"/>
          <p:cNvSpPr txBox="1">
            <a:spLocks noChangeArrowheads="1"/>
          </p:cNvSpPr>
          <p:nvPr/>
        </p:nvSpPr>
        <p:spPr bwMode="auto">
          <a:xfrm>
            <a:off x="381000" y="2628900"/>
            <a:ext cx="243840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	I</a:t>
            </a:r>
          </a:p>
          <a:p>
            <a:pPr eaLnBrk="1" hangingPunct="1">
              <a:spcBef>
                <a:spcPct val="50000"/>
              </a:spcBef>
            </a:pPr>
            <a:r>
              <a:rPr lang="en-US" sz="2000" dirty="0">
                <a:solidFill>
                  <a:srgbClr val="00AB7E"/>
                </a:solidFill>
                <a:latin typeface="Calibri"/>
                <a:cs typeface="Calibri"/>
              </a:rPr>
              <a:t>0.1	love</a:t>
            </a:r>
          </a:p>
          <a:p>
            <a:pPr eaLnBrk="1" hangingPunct="1">
              <a:spcBef>
                <a:spcPct val="50000"/>
              </a:spcBef>
            </a:pPr>
            <a:r>
              <a:rPr lang="en-US" sz="2000" dirty="0">
                <a:solidFill>
                  <a:srgbClr val="00AB7E"/>
                </a:solidFill>
                <a:latin typeface="Calibri"/>
                <a:cs typeface="Calibri"/>
              </a:rPr>
              <a:t>0.01	this</a:t>
            </a:r>
          </a:p>
          <a:p>
            <a:pPr eaLnBrk="1" hangingPunct="1">
              <a:spcBef>
                <a:spcPct val="50000"/>
              </a:spcBef>
            </a:pPr>
            <a:r>
              <a:rPr lang="en-US" sz="2000" dirty="0">
                <a:solidFill>
                  <a:srgbClr val="00AB7E"/>
                </a:solidFill>
                <a:latin typeface="Calibri"/>
                <a:cs typeface="Calibri"/>
              </a:rPr>
              <a:t>0.05	fun</a:t>
            </a:r>
          </a:p>
          <a:p>
            <a:pPr eaLnBrk="1" hangingPunct="1">
              <a:spcBef>
                <a:spcPct val="50000"/>
              </a:spcBef>
            </a:pPr>
            <a:r>
              <a:rPr lang="en-US" sz="2000" dirty="0">
                <a:solidFill>
                  <a:srgbClr val="00AB7E"/>
                </a:solidFill>
                <a:latin typeface="Calibri"/>
                <a:cs typeface="Calibri"/>
              </a:rPr>
              <a:t>0.1	film</a:t>
            </a: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00AB7E"/>
                </a:solidFill>
                <a:latin typeface="Calibri"/>
                <a:cs typeface="Calibri"/>
              </a:rPr>
              <a:t>Model </a:t>
            </a:r>
            <a:r>
              <a:rPr lang="en-US" dirty="0" err="1">
                <a:solidFill>
                  <a:srgbClr val="00AB7E"/>
                </a:solidFill>
                <a:latin typeface="Calibri"/>
                <a:cs typeface="Calibri"/>
              </a:rPr>
              <a:t>pos</a:t>
            </a:r>
            <a:endParaRPr lang="en-US" dirty="0">
              <a:solidFill>
                <a:srgbClr val="00AB7E"/>
              </a:solidFill>
              <a:latin typeface="Calibri"/>
              <a:cs typeface="Calibri"/>
            </a:endParaRPr>
          </a:p>
        </p:txBody>
      </p:sp>
      <p:sp>
        <p:nvSpPr>
          <p:cNvPr id="47109" name="Text Box 6"/>
          <p:cNvSpPr txBox="1">
            <a:spLocks noChangeArrowheads="1"/>
          </p:cNvSpPr>
          <p:nvPr/>
        </p:nvSpPr>
        <p:spPr bwMode="auto">
          <a:xfrm>
            <a:off x="2819400" y="2114550"/>
            <a:ext cx="1600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FF0000"/>
                </a:solidFill>
                <a:latin typeface="Calibri"/>
                <a:cs typeface="Calibri"/>
              </a:rPr>
              <a:t>Model </a:t>
            </a:r>
            <a:r>
              <a:rPr lang="en-US" dirty="0" err="1">
                <a:solidFill>
                  <a:srgbClr val="FF0000"/>
                </a:solidFill>
                <a:latin typeface="Calibri"/>
                <a:cs typeface="Calibri"/>
              </a:rPr>
              <a:t>neg</a:t>
            </a:r>
            <a:endParaRPr lang="en-US" dirty="0">
              <a:solidFill>
                <a:srgbClr val="FF0000"/>
              </a:solidFill>
              <a:latin typeface="Calibri"/>
              <a:cs typeface="Calibri"/>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grpSp>
        <p:nvGrpSpPr>
          <p:cNvPr id="2" name="Group 9"/>
          <p:cNvGrpSpPr>
            <a:grpSpLocks/>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film</a:t>
              </a:r>
            </a:p>
          </p:txBody>
        </p:sp>
        <p:sp>
          <p:nvSpPr>
            <p:cNvPr id="47128" name="Text Box 11"/>
            <p:cNvSpPr txBox="1">
              <a:spLocks noChangeArrowheads="1"/>
            </p:cNvSpPr>
            <p:nvPr/>
          </p:nvSpPr>
          <p:spPr bwMode="auto">
            <a:xfrm>
              <a:off x="3504"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love</a:t>
              </a:r>
            </a:p>
          </p:txBody>
        </p:sp>
        <p:sp>
          <p:nvSpPr>
            <p:cNvPr id="47129" name="Text Box 12"/>
            <p:cNvSpPr txBox="1">
              <a:spLocks noChangeArrowheads="1"/>
            </p:cNvSpPr>
            <p:nvPr/>
          </p:nvSpPr>
          <p:spPr bwMode="auto">
            <a:xfrm>
              <a:off x="4032"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this</a:t>
              </a:r>
            </a:p>
          </p:txBody>
        </p:sp>
        <p:sp>
          <p:nvSpPr>
            <p:cNvPr id="47130" name="Text Box 13"/>
            <p:cNvSpPr txBox="1">
              <a:spLocks noChangeArrowheads="1"/>
            </p:cNvSpPr>
            <p:nvPr/>
          </p:nvSpPr>
          <p:spPr bwMode="auto">
            <a:xfrm>
              <a:off x="4704" y="2304"/>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fun</a:t>
              </a:r>
            </a:p>
          </p:txBody>
        </p:sp>
        <p:grpSp>
          <p:nvGrpSpPr>
            <p:cNvPr id="47131" name="Group 14"/>
            <p:cNvGrpSpPr>
              <a:grpSpLocks/>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sp>
          <p:nvSpPr>
            <p:cNvPr id="47132" name="Text Box 20"/>
            <p:cNvSpPr txBox="1">
              <a:spLocks noChangeArrowheads="1"/>
            </p:cNvSpPr>
            <p:nvPr/>
          </p:nvSpPr>
          <p:spPr bwMode="auto">
            <a:xfrm>
              <a:off x="2928"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I</a:t>
              </a:r>
            </a:p>
          </p:txBody>
        </p:sp>
      </p:grpSp>
      <p:grpSp>
        <p:nvGrpSpPr>
          <p:cNvPr id="4" name="Group 21"/>
          <p:cNvGrpSpPr>
            <a:grpSpLocks/>
          </p:cNvGrpSpPr>
          <p:nvPr/>
        </p:nvGrpSpPr>
        <p:grpSpPr bwMode="auto">
          <a:xfrm>
            <a:off x="4648200" y="3314698"/>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8" name="Text Box 23"/>
            <p:cNvSpPr txBox="1">
              <a:spLocks noChangeArrowheads="1"/>
            </p:cNvSpPr>
            <p:nvPr/>
          </p:nvSpPr>
          <p:spPr bwMode="auto">
            <a:xfrm>
              <a:off x="3504" y="2784"/>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9" name="Text Box 24"/>
            <p:cNvSpPr txBox="1">
              <a:spLocks noChangeArrowheads="1"/>
            </p:cNvSpPr>
            <p:nvPr/>
          </p:nvSpPr>
          <p:spPr bwMode="auto">
            <a:xfrm>
              <a:off x="4032" y="2784"/>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0.01</a:t>
              </a:r>
            </a:p>
          </p:txBody>
        </p:sp>
        <p:sp>
          <p:nvSpPr>
            <p:cNvPr id="47120" name="Text Box 25"/>
            <p:cNvSpPr txBox="1">
              <a:spLocks noChangeArrowheads="1"/>
            </p:cNvSpPr>
            <p:nvPr/>
          </p:nvSpPr>
          <p:spPr bwMode="auto">
            <a:xfrm>
              <a:off x="4704" y="2784"/>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0.05</a:t>
              </a:r>
            </a:p>
          </p:txBody>
        </p:sp>
        <p:sp>
          <p:nvSpPr>
            <p:cNvPr id="47121" name="Text Box 26"/>
            <p:cNvSpPr txBox="1">
              <a:spLocks noChangeArrowheads="1"/>
            </p:cNvSpPr>
            <p:nvPr/>
          </p:nvSpPr>
          <p:spPr bwMode="auto">
            <a:xfrm>
              <a:off x="2928" y="2784"/>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22" name="Text Box 27"/>
            <p:cNvSpPr txBox="1">
              <a:spLocks noChangeArrowheads="1"/>
            </p:cNvSpPr>
            <p:nvPr/>
          </p:nvSpPr>
          <p:spPr bwMode="auto">
            <a:xfrm>
              <a:off x="5184" y="2985"/>
              <a:ext cx="864"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0.1</a:t>
              </a:r>
            </a:p>
          </p:txBody>
        </p:sp>
        <p:sp>
          <p:nvSpPr>
            <p:cNvPr id="47123" name="Text Box 28"/>
            <p:cNvSpPr txBox="1">
              <a:spLocks noChangeArrowheads="1"/>
            </p:cNvSpPr>
            <p:nvPr/>
          </p:nvSpPr>
          <p:spPr bwMode="auto">
            <a:xfrm>
              <a:off x="3504" y="2985"/>
              <a:ext cx="528"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0.001</a:t>
              </a:r>
            </a:p>
          </p:txBody>
        </p:sp>
        <p:sp>
          <p:nvSpPr>
            <p:cNvPr id="47124" name="Text Box 29"/>
            <p:cNvSpPr txBox="1">
              <a:spLocks noChangeArrowheads="1"/>
            </p:cNvSpPr>
            <p:nvPr/>
          </p:nvSpPr>
          <p:spPr bwMode="auto">
            <a:xfrm>
              <a:off x="4032" y="2985"/>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0.01</a:t>
              </a:r>
            </a:p>
          </p:txBody>
        </p:sp>
        <p:sp>
          <p:nvSpPr>
            <p:cNvPr id="47125" name="Text Box 30"/>
            <p:cNvSpPr txBox="1">
              <a:spLocks noChangeArrowheads="1"/>
            </p:cNvSpPr>
            <p:nvPr/>
          </p:nvSpPr>
          <p:spPr bwMode="auto">
            <a:xfrm>
              <a:off x="4704" y="2985"/>
              <a:ext cx="576"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0.005</a:t>
              </a:r>
            </a:p>
          </p:txBody>
        </p:sp>
        <p:sp>
          <p:nvSpPr>
            <p:cNvPr id="47126" name="Text Box 31"/>
            <p:cNvSpPr txBox="1">
              <a:spLocks noChangeArrowheads="1"/>
            </p:cNvSpPr>
            <p:nvPr/>
          </p:nvSpPr>
          <p:spPr bwMode="auto">
            <a:xfrm>
              <a:off x="2928" y="2985"/>
              <a:ext cx="480" cy="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0.2</a:t>
              </a:r>
            </a:p>
          </p:txBody>
        </p:sp>
      </p:grpSp>
      <p:sp>
        <p:nvSpPr>
          <p:cNvPr id="754720" name="Text Box 32"/>
          <p:cNvSpPr txBox="1">
            <a:spLocks noChangeArrowheads="1"/>
          </p:cNvSpPr>
          <p:nvPr/>
        </p:nvSpPr>
        <p:spPr bwMode="auto">
          <a:xfrm>
            <a:off x="5410200" y="4286250"/>
            <a:ext cx="2895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a:t>
            </a:r>
            <a:r>
              <a:rPr lang="en-US" dirty="0" err="1">
                <a:latin typeface="Calibri"/>
                <a:cs typeface="Calibri"/>
              </a:rPr>
              <a:t>s|</a:t>
            </a:r>
            <a:r>
              <a:rPr lang="en-US" dirty="0" err="1">
                <a:solidFill>
                  <a:srgbClr val="008000"/>
                </a:solidFill>
                <a:latin typeface="Calibri"/>
                <a:cs typeface="Calibri"/>
              </a:rPr>
              <a:t>pos</a:t>
            </a:r>
            <a:r>
              <a:rPr lang="en-US" dirty="0">
                <a:latin typeface="Calibri"/>
                <a:cs typeface="Calibri"/>
              </a:rPr>
              <a:t>)  &gt;  P(</a:t>
            </a:r>
            <a:r>
              <a:rPr lang="en-US" dirty="0" err="1">
                <a:latin typeface="Calibri"/>
                <a:cs typeface="Calibri"/>
              </a:rPr>
              <a:t>s|</a:t>
            </a:r>
            <a:r>
              <a:rPr lang="en-US" dirty="0" err="1">
                <a:solidFill>
                  <a:srgbClr val="FF0000"/>
                </a:solidFill>
                <a:latin typeface="Calibri"/>
                <a:cs typeface="Calibri"/>
              </a:rPr>
              <a:t>neg</a:t>
            </a:r>
            <a:r>
              <a:rPr lang="en-US" dirty="0">
                <a:latin typeface="Calibri"/>
                <a:cs typeface="Calibri"/>
              </a:rPr>
              <a:t>)</a:t>
            </a:r>
          </a:p>
        </p:txBody>
      </p:sp>
      <p:sp>
        <p:nvSpPr>
          <p:cNvPr id="47115" name="Text Box 33"/>
          <p:cNvSpPr txBox="1">
            <a:spLocks noChangeArrowheads="1"/>
          </p:cNvSpPr>
          <p:nvPr/>
        </p:nvSpPr>
        <p:spPr bwMode="auto">
          <a:xfrm>
            <a:off x="2574925" y="2513410"/>
            <a:ext cx="1545565" cy="2375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lnSpc>
                <a:spcPct val="150000"/>
              </a:lnSpc>
            </a:pPr>
            <a:r>
              <a:rPr lang="en-US" sz="2000" dirty="0">
                <a:solidFill>
                  <a:schemeClr val="hlink"/>
                </a:solidFill>
                <a:latin typeface="Calibri"/>
                <a:cs typeface="Calibri"/>
              </a:rPr>
              <a:t>0.2	I</a:t>
            </a:r>
          </a:p>
          <a:p>
            <a:pPr eaLnBrk="1" hangingPunct="1">
              <a:lnSpc>
                <a:spcPct val="150000"/>
              </a:lnSpc>
            </a:pPr>
            <a:r>
              <a:rPr lang="en-US" sz="2000" dirty="0">
                <a:solidFill>
                  <a:schemeClr val="hlink"/>
                </a:solidFill>
                <a:latin typeface="Calibri"/>
                <a:cs typeface="Calibri"/>
              </a:rPr>
              <a:t>0.001	love</a:t>
            </a:r>
          </a:p>
          <a:p>
            <a:pPr eaLnBrk="1" hangingPunct="1">
              <a:lnSpc>
                <a:spcPct val="150000"/>
              </a:lnSpc>
            </a:pPr>
            <a:r>
              <a:rPr lang="en-US" sz="2000" dirty="0">
                <a:solidFill>
                  <a:schemeClr val="hlink"/>
                </a:solidFill>
                <a:latin typeface="Calibri"/>
                <a:cs typeface="Calibri"/>
              </a:rPr>
              <a:t>0.01	this</a:t>
            </a:r>
          </a:p>
          <a:p>
            <a:pPr eaLnBrk="1" hangingPunct="1">
              <a:lnSpc>
                <a:spcPct val="150000"/>
              </a:lnSpc>
            </a:pPr>
            <a:r>
              <a:rPr lang="en-US" sz="2000" dirty="0">
                <a:solidFill>
                  <a:schemeClr val="hlink"/>
                </a:solidFill>
                <a:latin typeface="Calibri"/>
                <a:cs typeface="Calibri"/>
              </a:rPr>
              <a:t>0.005	fun</a:t>
            </a:r>
          </a:p>
          <a:p>
            <a:pPr eaLnBrk="1" hangingPunct="1">
              <a:lnSpc>
                <a:spcPct val="150000"/>
              </a:lnSpc>
            </a:pPr>
            <a:r>
              <a:rPr lang="en-US" sz="2000" dirty="0">
                <a:solidFill>
                  <a:schemeClr val="hlink"/>
                </a:solidFill>
                <a:latin typeface="Calibri"/>
                <a:cs typeface="Calibri"/>
              </a:rPr>
              <a:t>0.1	film</a:t>
            </a:r>
          </a:p>
        </p:txBody>
      </p:sp>
      <p:sp>
        <p:nvSpPr>
          <p:cNvPr id="47116" name="TextBox 34"/>
          <p:cNvSpPr txBox="1">
            <a:spLocks noChangeArrowheads="1"/>
          </p:cNvSpPr>
          <p:nvPr/>
        </p:nvSpPr>
        <p:spPr bwMode="auto">
          <a:xfrm>
            <a:off x="7620001" y="-67479"/>
            <a:ext cx="122832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Sec.13.2.1</a:t>
            </a:r>
          </a:p>
        </p:txBody>
      </p:sp>
    </p:spTree>
    <p:extLst>
      <p:ext uri="{BB962C8B-B14F-4D97-AF65-F5344CB8AC3E}">
        <p14:creationId xmlns:p14="http://schemas.microsoft.com/office/powerpoint/2010/main" val="235884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729562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1352550"/>
            <a:ext cx="7924800" cy="3333750"/>
          </a:xfrm>
        </p:spPr>
        <p:txBody>
          <a:bodyPr/>
          <a:lstStyle/>
          <a:p>
            <a:r>
              <a:rPr lang="en-US" dirty="0"/>
              <a:t>unbelievably disappointing </a:t>
            </a:r>
          </a:p>
          <a:p>
            <a:r>
              <a:rPr lang="en-US" dirty="0"/>
              <a:t>Full of zany characters and richly applied satire, and some great plot twists</a:t>
            </a:r>
          </a:p>
          <a:p>
            <a:r>
              <a:rPr lang="en-US" dirty="0"/>
              <a:t> this is the greatest screwball comedy ever filmed</a:t>
            </a:r>
          </a:p>
          <a:p>
            <a:r>
              <a:rPr lang="en-US" dirty="0"/>
              <a:t> 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dirty="0"/>
          </a:p>
        </p:txBody>
      </p:sp>
      <p:pic>
        <p:nvPicPr>
          <p:cNvPr id="5" name="Picture 4"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5951"/>
            <a:ext cx="591828" cy="533399"/>
          </a:xfrm>
          <a:prstGeom prst="rect">
            <a:avLst/>
          </a:prstGeom>
        </p:spPr>
      </p:pic>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495550"/>
            <a:ext cx="591828" cy="5333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Evaluating Classifiers: How well does our classifier work?</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810000"/>
          </a:xfrm>
        </p:spPr>
        <p:txBody>
          <a:bodyPr>
            <a:normAutofit/>
          </a:bodyPr>
          <a:lstStyle/>
          <a:p>
            <a:pPr marL="0" indent="0">
              <a:buNone/>
            </a:pPr>
            <a:r>
              <a:rPr lang="en-US" sz="2600" dirty="0"/>
              <a:t>Let's first address binary classifiers:</a:t>
            </a:r>
          </a:p>
          <a:p>
            <a:pPr marL="576263" lvl="1" indent="-179388">
              <a:buFont typeface="Arial" panose="020B0604020202020204" pitchFamily="34" charset="0"/>
              <a:buChar char="•"/>
            </a:pPr>
            <a:r>
              <a:rPr lang="en-US" sz="2600" dirty="0"/>
              <a:t>Is this email spam? </a:t>
            </a:r>
          </a:p>
          <a:p>
            <a:pPr marL="508000" lvl="2" indent="0">
              <a:buNone/>
            </a:pPr>
            <a:r>
              <a:rPr lang="en-US" sz="1900" dirty="0">
                <a:solidFill>
                  <a:srgbClr val="0200FF"/>
                </a:solidFill>
              </a:rPr>
              <a:t>spam (+)</a:t>
            </a:r>
            <a:r>
              <a:rPr lang="en-US" sz="1900" dirty="0"/>
              <a:t>     or   </a:t>
            </a:r>
            <a:r>
              <a:rPr lang="en-US" sz="1900" dirty="0">
                <a:solidFill>
                  <a:srgbClr val="0200FF"/>
                </a:solidFill>
              </a:rPr>
              <a:t>not spam (-)</a:t>
            </a:r>
          </a:p>
          <a:p>
            <a:pPr marL="576263" lvl="1" indent="-179388">
              <a:buFont typeface="Arial" panose="020B0604020202020204" pitchFamily="34" charset="0"/>
              <a:buChar char="•"/>
            </a:pPr>
            <a:r>
              <a:rPr lang="en-US" sz="2600" dirty="0"/>
              <a:t>Is this post about Delicious Pie Company? </a:t>
            </a:r>
          </a:p>
          <a:p>
            <a:pPr marL="508000" lvl="2" indent="0">
              <a:buNone/>
            </a:pPr>
            <a:r>
              <a:rPr lang="en-US" sz="1900" dirty="0">
                <a:solidFill>
                  <a:srgbClr val="0200FF"/>
                </a:solidFill>
              </a:rPr>
              <a:t>about Del. Pie Co (+)   </a:t>
            </a:r>
            <a:r>
              <a:rPr lang="en-US" sz="1900" dirty="0"/>
              <a:t>or    </a:t>
            </a:r>
            <a:r>
              <a:rPr lang="en-US" sz="1900" dirty="0">
                <a:solidFill>
                  <a:srgbClr val="0200FF"/>
                </a:solidFill>
              </a:rPr>
              <a:t>not about Del. Pie Co(-)</a:t>
            </a:r>
          </a:p>
          <a:p>
            <a:pPr marL="0" indent="0">
              <a:buNone/>
            </a:pPr>
            <a:r>
              <a:rPr lang="en-US" sz="2600" dirty="0"/>
              <a:t>We'll need to know</a:t>
            </a:r>
          </a:p>
          <a:p>
            <a:pPr marL="911225" lvl="1" indent="-514350">
              <a:buFont typeface="+mj-lt"/>
              <a:buAutoNum type="arabicPeriod"/>
            </a:pPr>
            <a:r>
              <a:rPr lang="en-US" sz="2600" dirty="0"/>
              <a:t>What did our classifier say about each email or post?</a:t>
            </a:r>
          </a:p>
          <a:p>
            <a:pPr marL="911225" lvl="1" indent="-514350">
              <a:buFont typeface="+mj-lt"/>
              <a:buAutoNum type="arabicPeriod"/>
            </a:pPr>
            <a:r>
              <a:rPr lang="en-US" sz="2600" dirty="0"/>
              <a:t>What should our classifier have said, i.e.,  the correct answer, usually as defined by humans ("gold label")</a:t>
            </a:r>
            <a:endParaRPr lang="en-US" sz="1900" dirty="0"/>
          </a:p>
          <a:p>
            <a:endParaRPr lang="en-US" dirty="0"/>
          </a:p>
        </p:txBody>
      </p:sp>
    </p:spTree>
    <p:extLst>
      <p:ext uri="{BB962C8B-B14F-4D97-AF65-F5344CB8AC3E}">
        <p14:creationId xmlns:p14="http://schemas.microsoft.com/office/powerpoint/2010/main" val="221149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First step in evaluation: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64008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74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885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745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doesn't work well when we're dealing with uncommon or imbalanced classes</a:t>
            </a:r>
          </a:p>
          <a:p>
            <a:pPr marL="0" indent="0">
              <a:buNone/>
            </a:pPr>
            <a:r>
              <a:rPr lang="en-US" sz="2600" dirty="0"/>
              <a:t>Suppose we look at 1,000,000 social media posts to find Delicious Pie-lovers (or haters)</a:t>
            </a:r>
          </a:p>
          <a:p>
            <a:pPr lvl="1">
              <a:buFont typeface="Arial" panose="020B0604020202020204" pitchFamily="34" charset="0"/>
              <a:buChar char="•"/>
            </a:pPr>
            <a:r>
              <a:rPr lang="en-US" sz="2200" dirty="0"/>
              <a:t>100 of them talk about our pie</a:t>
            </a:r>
          </a:p>
          <a:p>
            <a:pPr lvl="1">
              <a:buFont typeface="Arial" panose="020B0604020202020204" pitchFamily="34" charset="0"/>
              <a:buChar char="•"/>
            </a:pPr>
            <a:r>
              <a:rPr lang="en-US" sz="2200" dirty="0"/>
              <a:t>999,900 are posts about something unrelated</a:t>
            </a:r>
          </a:p>
          <a:p>
            <a:pPr marL="0" indent="0">
              <a:buNone/>
            </a:pPr>
            <a:r>
              <a:rPr lang="en-US" sz="2600" dirty="0"/>
              <a:t>Imagine the following simple classifier</a:t>
            </a:r>
          </a:p>
          <a:p>
            <a:pPr marL="0" indent="0">
              <a:buNone/>
            </a:pPr>
            <a:r>
              <a:rPr lang="en-US" sz="2600" dirty="0"/>
              <a:t>	</a:t>
            </a:r>
            <a:r>
              <a:rPr lang="en-US" sz="2600" dirty="0">
                <a:solidFill>
                  <a:srgbClr val="0200FF"/>
                </a:solidFill>
              </a:rPr>
              <a:t>Every post is "not about pie"</a:t>
            </a:r>
            <a:endParaRPr lang="en-US" sz="2600" dirty="0">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398135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re: pie posts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48A3BF-0CCE-1CEE-E64F-6FE4614C612B}"/>
              </a:ext>
            </a:extLst>
          </p:cNvPr>
          <p:cNvSpPr txBox="1"/>
          <p:nvPr/>
        </p:nvSpPr>
        <p:spPr>
          <a:xfrm>
            <a:off x="5271401" y="708252"/>
            <a:ext cx="387259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100 posts are about pie; 999,900 aren't</a:t>
            </a:r>
          </a:p>
        </p:txBody>
      </p:sp>
    </p:spTree>
    <p:extLst>
      <p:ext uri="{BB962C8B-B14F-4D97-AF65-F5344CB8AC3E}">
        <p14:creationId xmlns:p14="http://schemas.microsoft.com/office/powerpoint/2010/main" val="14166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of our "nothing is pie" classifier</a:t>
            </a:r>
          </a:p>
          <a:p>
            <a:pPr marL="0" indent="0">
              <a:buNone/>
            </a:pPr>
            <a:r>
              <a:rPr lang="en-US" sz="2600" dirty="0"/>
              <a:t>	</a:t>
            </a:r>
            <a:r>
              <a:rPr lang="en-US" sz="2600" dirty="0">
                <a:latin typeface="Calibri" panose="020F0502020204030204" pitchFamily="34" charset="0"/>
                <a:cs typeface="Calibri" panose="020F0502020204030204" pitchFamily="34" charset="0"/>
              </a:rPr>
              <a:t>999,900 true negatives  and 100 false negatives</a:t>
            </a:r>
          </a:p>
          <a:p>
            <a:pPr marL="0" indent="0">
              <a:buNone/>
            </a:pPr>
            <a:r>
              <a:rPr lang="en-US" sz="2600" dirty="0">
                <a:effectLst/>
                <a:latin typeface="Calibri" panose="020F0502020204030204" pitchFamily="34" charset="0"/>
                <a:cs typeface="Calibri" panose="020F0502020204030204" pitchFamily="34" charset="0"/>
              </a:rPr>
              <a:t>	Accuracy is 999,900/1,000,000 = </a:t>
            </a:r>
            <a:r>
              <a:rPr lang="en-US" sz="2600" dirty="0">
                <a:solidFill>
                  <a:srgbClr val="0200FF"/>
                </a:solidFill>
                <a:effectLst/>
                <a:latin typeface="Calibri" panose="020F0502020204030204" pitchFamily="34" charset="0"/>
                <a:cs typeface="Calibri" panose="020F0502020204030204" pitchFamily="34" charset="0"/>
              </a:rPr>
              <a:t>99.99%</a:t>
            </a:r>
            <a:r>
              <a:rPr lang="en-US" sz="2600" dirty="0">
                <a:effectLst/>
                <a:latin typeface="Calibri" panose="020F0502020204030204" pitchFamily="34" charset="0"/>
                <a:cs typeface="Calibri" panose="020F0502020204030204" pitchFamily="34" charset="0"/>
              </a:rPr>
              <a:t>!</a:t>
            </a:r>
          </a:p>
          <a:p>
            <a:pPr marL="0" indent="0">
              <a:buNone/>
            </a:pPr>
            <a:r>
              <a:rPr lang="en-US" sz="2600" dirty="0">
                <a:effectLst/>
                <a:latin typeface="Calibri" panose="020F0502020204030204" pitchFamily="34" charset="0"/>
                <a:cs typeface="Calibri" panose="020F0502020204030204" pitchFamily="34" charset="0"/>
              </a:rPr>
              <a:t>	But useless at finding pie-lovers (or haters)!!</a:t>
            </a:r>
          </a:p>
          <a:p>
            <a:pPr marL="0" indent="0">
              <a:buNone/>
            </a:pPr>
            <a:r>
              <a:rPr lang="en-US" sz="2600" dirty="0">
                <a:effectLst/>
                <a:latin typeface="Calibri" panose="020F0502020204030204" pitchFamily="34" charset="0"/>
                <a:cs typeface="Calibri" panose="020F0502020204030204" pitchFamily="34" charset="0"/>
              </a:rPr>
              <a:t>	Which was our goal!</a:t>
            </a:r>
          </a:p>
          <a:p>
            <a:pPr marL="0" indent="0">
              <a:buNone/>
            </a:pPr>
            <a:r>
              <a:rPr lang="en-US" sz="2600" dirty="0">
                <a:latin typeface="Calibri" panose="020F0502020204030204" pitchFamily="34" charset="0"/>
                <a:cs typeface="Calibri" panose="020F0502020204030204" pitchFamily="34" charset="0"/>
              </a:rPr>
              <a:t>Accuracy doesn't work well for unbalanced classes </a:t>
            </a:r>
          </a:p>
          <a:p>
            <a:pPr marL="0" indent="0">
              <a:buNone/>
            </a:pPr>
            <a:r>
              <a:rPr lang="en-US" sz="2600" dirty="0">
                <a:latin typeface="Calibri" panose="020F0502020204030204" pitchFamily="34" charset="0"/>
                <a:cs typeface="Calibri" panose="020F0502020204030204" pitchFamily="34" charset="0"/>
              </a:rPr>
              <a:t>	Most tweets are not about pie!</a:t>
            </a: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5515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Instead of accuracy we use precision and recall</a:t>
            </a:r>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1676399" y="1047652"/>
            <a:ext cx="6652411" cy="2376618"/>
          </a:xfrm>
          <a:prstGeom prst="rect">
            <a:avLst/>
          </a:prstGeom>
        </p:spPr>
      </p:pic>
      <p:sp>
        <p:nvSpPr>
          <p:cNvPr id="10" name="Content Placeholder 2">
            <a:extLst>
              <a:ext uri="{FF2B5EF4-FFF2-40B4-BE49-F238E27FC236}">
                <a16:creationId xmlns:a16="http://schemas.microsoft.com/office/drawing/2014/main" id="{BFCA2AD2-818E-4567-53C4-F6FDE4992308}"/>
              </a:ext>
            </a:extLst>
          </p:cNvPr>
          <p:cNvSpPr>
            <a:spLocks noGrp="1"/>
          </p:cNvSpPr>
          <p:nvPr>
            <p:ph idx="1"/>
          </p:nvPr>
        </p:nvSpPr>
        <p:spPr>
          <a:xfrm>
            <a:off x="659130" y="3638550"/>
            <a:ext cx="8244840" cy="990600"/>
          </a:xfrm>
        </p:spPr>
        <p:txBody>
          <a:bodyPr>
            <a:normAutofit/>
          </a:bodyPr>
          <a:lstStyle/>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of selected items that are correct</a:t>
            </a: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of correct items that are selected</a:t>
            </a:r>
          </a:p>
          <a:p>
            <a:endParaRPr lang="en-US" dirty="0"/>
          </a:p>
        </p:txBody>
      </p:sp>
    </p:spTree>
    <p:extLst>
      <p:ext uri="{BB962C8B-B14F-4D97-AF65-F5344CB8AC3E}">
        <p14:creationId xmlns:p14="http://schemas.microsoft.com/office/powerpoint/2010/main" val="849707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Precision/Recall aren't fooled by </a:t>
            </a:r>
            <a:r>
              <a:rPr lang="en-US" dirty="0" smtClean="0"/>
              <a:t>the "</a:t>
            </a:r>
            <a:r>
              <a:rPr lang="en-US" dirty="0"/>
              <a:t>just call everything negative" classifier!</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Stupid classifier: Just say no: every tweet is "not about pie"</a:t>
            </a:r>
          </a:p>
          <a:p>
            <a:pPr marL="180975" indent="-18097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100 tweets  talk about pie,   999,900 tweets don't</a:t>
            </a:r>
          </a:p>
          <a:p>
            <a:pPr marL="180975" indent="-180975">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Accuracy = 999,900/1,000,000 = </a:t>
            </a:r>
            <a:r>
              <a:rPr lang="en-US" sz="2400" dirty="0">
                <a:solidFill>
                  <a:srgbClr val="0200FF"/>
                </a:solidFill>
                <a:effectLst/>
                <a:latin typeface="Calibri" panose="020F0502020204030204" pitchFamily="34" charset="0"/>
                <a:cs typeface="Calibri" panose="020F0502020204030204" pitchFamily="34" charset="0"/>
              </a:rPr>
              <a:t>99.99%</a:t>
            </a:r>
            <a:endParaRPr lang="en-US" sz="24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But the Recall and Precision for this classifier are terrible:</a:t>
            </a: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pic>
        <p:nvPicPr>
          <p:cNvPr id="5" name="Picture 4">
            <a:extLst>
              <a:ext uri="{FF2B5EF4-FFF2-40B4-BE49-F238E27FC236}">
                <a16:creationId xmlns:a16="http://schemas.microsoft.com/office/drawing/2014/main" id="{CAA46419-02FD-785F-5D97-4B5760232A9C}"/>
              </a:ext>
            </a:extLst>
          </p:cNvPr>
          <p:cNvPicPr>
            <a:picLocks noChangeAspect="1"/>
          </p:cNvPicPr>
          <p:nvPr/>
        </p:nvPicPr>
        <p:blipFill>
          <a:blip r:embed="rId3"/>
          <a:stretch>
            <a:fillRect/>
          </a:stretch>
        </p:blipFill>
        <p:spPr>
          <a:xfrm>
            <a:off x="1295400" y="3244850"/>
            <a:ext cx="4701442" cy="698500"/>
          </a:xfrm>
          <a:prstGeom prst="rect">
            <a:avLst/>
          </a:prstGeom>
        </p:spPr>
      </p:pic>
      <p:pic>
        <p:nvPicPr>
          <p:cNvPr id="7" name="Picture 6">
            <a:extLst>
              <a:ext uri="{FF2B5EF4-FFF2-40B4-BE49-F238E27FC236}">
                <a16:creationId xmlns:a16="http://schemas.microsoft.com/office/drawing/2014/main" id="{6FC99A20-B9AD-4EC3-91DB-2A593AE5BB43}"/>
              </a:ext>
            </a:extLst>
          </p:cNvPr>
          <p:cNvPicPr>
            <a:picLocks noChangeAspect="1"/>
          </p:cNvPicPr>
          <p:nvPr/>
        </p:nvPicPr>
        <p:blipFill>
          <a:blip r:embed="rId4"/>
          <a:stretch>
            <a:fillRect/>
          </a:stretch>
        </p:blipFill>
        <p:spPr>
          <a:xfrm>
            <a:off x="1219200" y="4171950"/>
            <a:ext cx="4470400" cy="715264"/>
          </a:xfrm>
          <a:prstGeom prst="rect">
            <a:avLst/>
          </a:prstGeom>
        </p:spPr>
      </p:pic>
    </p:spTree>
    <p:extLst>
      <p:ext uri="{BB962C8B-B14F-4D97-AF65-F5344CB8AC3E}">
        <p14:creationId xmlns:p14="http://schemas.microsoft.com/office/powerpoint/2010/main" val="953036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F1</a:t>
            </a:r>
          </a:p>
        </p:txBody>
      </p:sp>
      <p:sp>
        <p:nvSpPr>
          <p:cNvPr id="67586" name="Rectangle 3"/>
          <p:cNvSpPr>
            <a:spLocks noGrp="1" noChangeArrowheads="1"/>
          </p:cNvSpPr>
          <p:nvPr>
            <p:ph type="body" idx="1"/>
          </p:nvPr>
        </p:nvSpPr>
        <p:spPr/>
        <p:txBody>
          <a:bodyPr>
            <a:normAutofit/>
          </a:bodyPr>
          <a:lstStyle/>
          <a:p>
            <a:r>
              <a:rPr lang="en-US" dirty="0"/>
              <a:t>F1 is a  combination of precision and recall.</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196206DE-0B04-CCCD-B126-E0D8FCB3BABF}"/>
              </a:ext>
            </a:extLst>
          </p:cNvPr>
          <p:cNvPicPr>
            <a:picLocks noChangeAspect="1"/>
          </p:cNvPicPr>
          <p:nvPr/>
        </p:nvPicPr>
        <p:blipFill>
          <a:blip r:embed="rId3"/>
          <a:stretch>
            <a:fillRect/>
          </a:stretch>
        </p:blipFill>
        <p:spPr>
          <a:xfrm>
            <a:off x="2819400" y="2190750"/>
            <a:ext cx="2650434" cy="1219200"/>
          </a:xfrm>
          <a:prstGeom prst="rect">
            <a:avLst/>
          </a:prstGeom>
        </p:spPr>
      </p:pic>
    </p:spTree>
    <p:extLst>
      <p:ext uri="{BB962C8B-B14F-4D97-AF65-F5344CB8AC3E}">
        <p14:creationId xmlns:p14="http://schemas.microsoft.com/office/powerpoint/2010/main" val="298522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fontScale="90000"/>
          </a:bodyPr>
          <a:lstStyle/>
          <a:p>
            <a:r>
              <a:rPr lang="en-US" dirty="0"/>
              <a:t>F1 is a special case of the general "F-measure"</a:t>
            </a:r>
          </a:p>
        </p:txBody>
      </p:sp>
      <p:sp>
        <p:nvSpPr>
          <p:cNvPr id="67586" name="Rectangle 3"/>
          <p:cNvSpPr>
            <a:spLocks noGrp="1" noChangeArrowheads="1"/>
          </p:cNvSpPr>
          <p:nvPr>
            <p:ph type="body" idx="1"/>
          </p:nvPr>
        </p:nvSpPr>
        <p:spPr>
          <a:xfrm>
            <a:off x="822960" y="1200150"/>
            <a:ext cx="7940040" cy="3657600"/>
          </a:xfrm>
        </p:spPr>
        <p:txBody>
          <a:bodyPr>
            <a:normAutofit/>
          </a:bodyPr>
          <a:lstStyle/>
          <a:p>
            <a:pPr marL="0" indent="0">
              <a:buNone/>
            </a:pPr>
            <a:r>
              <a:rPr lang="en-US" dirty="0"/>
              <a:t>F-measure is the (weighted) harmonic mean of precision and recall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F1 is a special case of F-measure with β=1, α=½</a:t>
            </a:r>
          </a:p>
        </p:txBody>
      </p:sp>
      <p:pic>
        <p:nvPicPr>
          <p:cNvPr id="3" name="Picture 2">
            <a:extLst>
              <a:ext uri="{FF2B5EF4-FFF2-40B4-BE49-F238E27FC236}">
                <a16:creationId xmlns:a16="http://schemas.microsoft.com/office/drawing/2014/main" id="{D2A6E056-7B5E-4CAC-1116-36980EE386CB}"/>
              </a:ext>
            </a:extLst>
          </p:cNvPr>
          <p:cNvPicPr>
            <a:picLocks noChangeAspect="1"/>
          </p:cNvPicPr>
          <p:nvPr/>
        </p:nvPicPr>
        <p:blipFill>
          <a:blip r:embed="rId3"/>
          <a:stretch>
            <a:fillRect/>
          </a:stretch>
        </p:blipFill>
        <p:spPr>
          <a:xfrm>
            <a:off x="1143000" y="3115942"/>
            <a:ext cx="6639072" cy="740417"/>
          </a:xfrm>
          <a:prstGeom prst="rect">
            <a:avLst/>
          </a:prstGeom>
        </p:spPr>
      </p:pic>
      <p:pic>
        <p:nvPicPr>
          <p:cNvPr id="5" name="Picture 4">
            <a:extLst>
              <a:ext uri="{FF2B5EF4-FFF2-40B4-BE49-F238E27FC236}">
                <a16:creationId xmlns:a16="http://schemas.microsoft.com/office/drawing/2014/main" id="{0298EA92-BC6E-4005-CBF9-434746890791}"/>
              </a:ext>
            </a:extLst>
          </p:cNvPr>
          <p:cNvPicPr>
            <a:picLocks noChangeAspect="1"/>
          </p:cNvPicPr>
          <p:nvPr/>
        </p:nvPicPr>
        <p:blipFill>
          <a:blip r:embed="rId4"/>
          <a:stretch>
            <a:fillRect/>
          </a:stretch>
        </p:blipFill>
        <p:spPr>
          <a:xfrm>
            <a:off x="1142999" y="2114551"/>
            <a:ext cx="6425771" cy="740418"/>
          </a:xfrm>
          <a:prstGeom prst="rect">
            <a:avLst/>
          </a:prstGeom>
        </p:spPr>
      </p:pic>
    </p:spTree>
    <p:extLst>
      <p:ext uri="{BB962C8B-B14F-4D97-AF65-F5344CB8AC3E}">
        <p14:creationId xmlns:p14="http://schemas.microsoft.com/office/powerpoint/2010/main" val="215716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257175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a:xfrm>
            <a:off x="1371600" y="0"/>
            <a:ext cx="7467600" cy="895350"/>
          </a:xfrm>
        </p:spPr>
        <p:txBody>
          <a:bodyPr/>
          <a:lstStyle/>
          <a:p>
            <a:r>
              <a:rPr lang="en-US" dirty="0"/>
              <a:t>What is the subject of this article?</a:t>
            </a:r>
          </a:p>
        </p:txBody>
      </p:sp>
      <p:sp>
        <p:nvSpPr>
          <p:cNvPr id="3" name="Content Placeholder 2"/>
          <p:cNvSpPr>
            <a:spLocks noGrp="1"/>
          </p:cNvSpPr>
          <p:nvPr>
            <p:ph idx="1"/>
          </p:nvPr>
        </p:nvSpPr>
        <p:spPr>
          <a:xfrm>
            <a:off x="4876800" y="175260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p>
        </p:txBody>
      </p:sp>
      <p:sp>
        <p:nvSpPr>
          <p:cNvPr id="7" name="TextBox 6"/>
          <p:cNvSpPr txBox="1"/>
          <p:nvPr/>
        </p:nvSpPr>
        <p:spPr>
          <a:xfrm>
            <a:off x="3429001" y="2724150"/>
            <a:ext cx="533400" cy="646331"/>
          </a:xfrm>
          <a:prstGeom prst="rect">
            <a:avLst/>
          </a:prstGeom>
          <a:noFill/>
        </p:spPr>
        <p:txBody>
          <a:bodyPr wrap="square" rtlCol="0">
            <a:spAutoFit/>
          </a:bodyPr>
          <a:lstStyle/>
          <a:p>
            <a:r>
              <a:rPr lang="en-US" sz="3600" dirty="0">
                <a:latin typeface="+mn-lt"/>
              </a:rPr>
              <a:t>?</a:t>
            </a: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itchFamily="-65" charset="0"/>
              </a:rPr>
              <a:t>MEDLINE Article</a:t>
            </a:r>
          </a:p>
          <a:p>
            <a:endParaRPr lang="en-US" sz="1800" dirty="0">
              <a:latin typeface="+mn-lt"/>
            </a:endParaRPr>
          </a:p>
        </p:txBody>
      </p:sp>
      <p:pic>
        <p:nvPicPr>
          <p:cNvPr id="10" name="Picture 9" descr="medlin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p:txBody>
          <a:bodyPr>
            <a:normAutofit/>
          </a:bodyPr>
          <a:lstStyle/>
          <a:p>
            <a:r>
              <a:rPr lang="en-US" dirty="0"/>
              <a:t>Suppose we have more than 2 classes?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822960" y="1200150"/>
            <a:ext cx="7940040" cy="3429000"/>
          </a:xfrm>
        </p:spPr>
        <p:txBody>
          <a:bodyPr>
            <a:normAutofit/>
          </a:bodyPr>
          <a:lstStyle/>
          <a:p>
            <a:r>
              <a:rPr lang="en-US" sz="1800" dirty="0">
                <a:latin typeface="NimbusRomNo9L"/>
              </a:rPr>
              <a:t>Lots of </a:t>
            </a:r>
            <a:r>
              <a:rPr lang="en-US" sz="1800" dirty="0">
                <a:effectLst/>
                <a:latin typeface="NimbusRomNo9L"/>
              </a:rPr>
              <a:t>text classification tasks have more than two classes.</a:t>
            </a:r>
          </a:p>
          <a:p>
            <a:pPr lvl="1"/>
            <a:r>
              <a:rPr lang="en-US" sz="1400" dirty="0">
                <a:effectLst/>
                <a:latin typeface="NimbusRomNo9L"/>
              </a:rPr>
              <a:t>Sentiment analysis (positive, negative, neutral) , named entities (person, location, organization)</a:t>
            </a:r>
          </a:p>
          <a:p>
            <a:r>
              <a:rPr lang="en-US" sz="1800" dirty="0">
                <a:latin typeface="NimbusRomNo9L"/>
              </a:rPr>
              <a:t>We can define precision and recall for multiple classes like this 3-way email task:</a:t>
            </a:r>
          </a:p>
          <a:p>
            <a:endParaRPr lang="en-US" dirty="0"/>
          </a:p>
        </p:txBody>
      </p:sp>
      <p:pic>
        <p:nvPicPr>
          <p:cNvPr id="5" name="Picture 4">
            <a:extLst>
              <a:ext uri="{FF2B5EF4-FFF2-40B4-BE49-F238E27FC236}">
                <a16:creationId xmlns:a16="http://schemas.microsoft.com/office/drawing/2014/main" id="{4D0B0B17-4622-7F1F-DE00-9923A95DE7F9}"/>
              </a:ext>
            </a:extLst>
          </p:cNvPr>
          <p:cNvPicPr>
            <a:picLocks noChangeAspect="1"/>
          </p:cNvPicPr>
          <p:nvPr/>
        </p:nvPicPr>
        <p:blipFill>
          <a:blip r:embed="rId3"/>
          <a:stretch>
            <a:fillRect/>
          </a:stretch>
        </p:blipFill>
        <p:spPr>
          <a:xfrm>
            <a:off x="762000" y="2419350"/>
            <a:ext cx="4800600" cy="2379133"/>
          </a:xfrm>
          <a:prstGeom prst="rect">
            <a:avLst/>
          </a:prstGeom>
        </p:spPr>
      </p:pic>
    </p:spTree>
    <p:extLst>
      <p:ext uri="{BB962C8B-B14F-4D97-AF65-F5344CB8AC3E}">
        <p14:creationId xmlns:p14="http://schemas.microsoft.com/office/powerpoint/2010/main" val="639379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8EA0-1A6C-382C-45C0-1E8C96FBF126}"/>
              </a:ext>
            </a:extLst>
          </p:cNvPr>
          <p:cNvSpPr>
            <a:spLocks noGrp="1"/>
          </p:cNvSpPr>
          <p:nvPr>
            <p:ph type="title"/>
          </p:nvPr>
        </p:nvSpPr>
        <p:spPr>
          <a:xfrm>
            <a:off x="685800" y="361950"/>
            <a:ext cx="8092440" cy="680397"/>
          </a:xfrm>
        </p:spPr>
        <p:txBody>
          <a:bodyPr>
            <a:normAutofit fontScale="90000"/>
          </a:bodyPr>
          <a:lstStyle/>
          <a:p>
            <a:r>
              <a:rPr lang="en-US" dirty="0"/>
              <a:t>How to combine P/R values for different classes:</a:t>
            </a:r>
            <a:br>
              <a:rPr lang="en-US" dirty="0"/>
            </a:br>
            <a:r>
              <a:rPr lang="en-US" dirty="0" err="1"/>
              <a:t>Microaveraging</a:t>
            </a:r>
            <a:r>
              <a:rPr lang="en-US" dirty="0"/>
              <a:t> vs </a:t>
            </a:r>
            <a:r>
              <a:rPr lang="en-US" dirty="0" err="1"/>
              <a:t>Macroaveraging</a:t>
            </a:r>
            <a:endParaRPr lang="en-US" dirty="0"/>
          </a:p>
        </p:txBody>
      </p:sp>
      <p:pic>
        <p:nvPicPr>
          <p:cNvPr id="5" name="Content Placeholder 4">
            <a:extLst>
              <a:ext uri="{FF2B5EF4-FFF2-40B4-BE49-F238E27FC236}">
                <a16:creationId xmlns:a16="http://schemas.microsoft.com/office/drawing/2014/main" id="{3F1462DB-363C-B878-1C12-13DFB207EE75}"/>
              </a:ext>
            </a:extLst>
          </p:cNvPr>
          <p:cNvPicPr>
            <a:picLocks noGrp="1" noChangeAspect="1"/>
          </p:cNvPicPr>
          <p:nvPr>
            <p:ph idx="1"/>
          </p:nvPr>
        </p:nvPicPr>
        <p:blipFill>
          <a:blip r:embed="rId3"/>
          <a:stretch>
            <a:fillRect/>
          </a:stretch>
        </p:blipFill>
        <p:spPr>
          <a:xfrm>
            <a:off x="822325" y="1609441"/>
            <a:ext cx="7543800" cy="2610418"/>
          </a:xfrm>
        </p:spPr>
      </p:pic>
    </p:spTree>
    <p:extLst>
      <p:ext uri="{BB962C8B-B14F-4D97-AF65-F5344CB8AC3E}">
        <p14:creationId xmlns:p14="http://schemas.microsoft.com/office/powerpoint/2010/main" val="849465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
        <p:nvSpPr>
          <p:cNvPr id="2" name="Text Placeholder 1">
            <a:extLst>
              <a:ext uri="{FF2B5EF4-FFF2-40B4-BE49-F238E27FC236}">
                <a16:creationId xmlns:a16="http://schemas.microsoft.com/office/drawing/2014/main" id="{01749423-6D62-3640-A5A8-BAF631756F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3067151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Harms of classification</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7570470" cy="320040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Classifiers, like any NLP algorithm, can cause harms</a:t>
            </a:r>
          </a:p>
          <a:p>
            <a:pPr marL="0" indent="0">
              <a:buNone/>
            </a:pPr>
            <a:r>
              <a:rPr lang="en-US" sz="2600" dirty="0">
                <a:solidFill>
                  <a:schemeClr val="tx1"/>
                </a:solidFill>
                <a:latin typeface="Calibri" panose="020F0502020204030204" pitchFamily="34" charset="0"/>
                <a:cs typeface="Calibri" panose="020F0502020204030204" pitchFamily="34" charset="0"/>
              </a:rPr>
              <a:t>This is true for any classifier, whether Naive Bayes or other algorithms</a:t>
            </a:r>
          </a:p>
          <a:p>
            <a:pPr marL="0" indent="0">
              <a:buNone/>
            </a:pP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1731038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Representational Harms</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971550"/>
            <a:ext cx="7940040" cy="4267200"/>
          </a:xfrm>
        </p:spPr>
        <p:txBody>
          <a:bodyPr>
            <a:normAutofit fontScale="92500" lnSpcReduction="10000"/>
          </a:bodyPr>
          <a:lstStyle/>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Harms caused by a system that demeans a social group</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Such as by perpetuating negative stereotypes about them. </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Kiritchenko</a:t>
            </a:r>
            <a:r>
              <a:rPr lang="en-US" sz="2400" dirty="0">
                <a:latin typeface="Calibri" panose="020F0502020204030204" pitchFamily="34" charset="0"/>
                <a:cs typeface="Calibri" panose="020F0502020204030204" pitchFamily="34" charset="0"/>
              </a:rPr>
              <a:t> and Mohammad 2018 study</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Examined 200 </a:t>
            </a:r>
            <a:r>
              <a:rPr lang="en-US" sz="2000" dirty="0">
                <a:solidFill>
                  <a:srgbClr val="0200FF"/>
                </a:solidFill>
                <a:effectLst/>
                <a:latin typeface="Calibri" panose="020F0502020204030204" pitchFamily="34" charset="0"/>
                <a:cs typeface="Calibri" panose="020F0502020204030204" pitchFamily="34" charset="0"/>
              </a:rPr>
              <a:t>sentiment </a:t>
            </a:r>
            <a:r>
              <a:rPr lang="en-US" sz="2000" dirty="0">
                <a:solidFill>
                  <a:srgbClr val="0200FF"/>
                </a:solidFill>
                <a:latin typeface="Calibri" panose="020F0502020204030204" pitchFamily="34" charset="0"/>
                <a:cs typeface="Calibri" panose="020F0502020204030204" pitchFamily="34" charset="0"/>
              </a:rPr>
              <a:t>analysis </a:t>
            </a:r>
            <a:r>
              <a:rPr lang="en-US" sz="2000" dirty="0">
                <a:latin typeface="Calibri" panose="020F0502020204030204" pitchFamily="34" charset="0"/>
                <a:cs typeface="Calibri" panose="020F0502020204030204" pitchFamily="34" charset="0"/>
              </a:rPr>
              <a:t>systems on pairs of sentences</a:t>
            </a:r>
          </a:p>
          <a:p>
            <a:pPr marL="682625" lvl="1" indent="-285750">
              <a:buFont typeface="Arial" panose="020B0604020202020204" pitchFamily="34" charset="0"/>
              <a:buChar char="•"/>
            </a:pPr>
            <a:r>
              <a:rPr lang="en-US" sz="2000" dirty="0">
                <a:solidFill>
                  <a:srgbClr val="0200FF"/>
                </a:solidFill>
                <a:latin typeface="Calibri" panose="020F0502020204030204" pitchFamily="34" charset="0"/>
                <a:cs typeface="Calibri" panose="020F0502020204030204" pitchFamily="34" charset="0"/>
              </a:rPr>
              <a:t>I</a:t>
            </a:r>
            <a:r>
              <a:rPr lang="en-US" sz="2000" dirty="0">
                <a:solidFill>
                  <a:srgbClr val="0200FF"/>
                </a:solidFill>
                <a:effectLst/>
                <a:latin typeface="Calibri" panose="020F0502020204030204" pitchFamily="34" charset="0"/>
                <a:cs typeface="Calibri" panose="020F0502020204030204" pitchFamily="34" charset="0"/>
              </a:rPr>
              <a:t>dentical</a:t>
            </a:r>
            <a:r>
              <a:rPr lang="en-US" sz="2000" dirty="0">
                <a:effectLst/>
                <a:latin typeface="Calibri" panose="020F0502020204030204" pitchFamily="34" charset="0"/>
                <a:cs typeface="Calibri" panose="020F0502020204030204" pitchFamily="34" charset="0"/>
              </a:rPr>
              <a:t> except for names:</a:t>
            </a:r>
          </a:p>
          <a:p>
            <a:pPr marL="793750" lvl="2" indent="-285750">
              <a:buFont typeface="Arial" panose="020B0604020202020204" pitchFamily="34" charset="0"/>
              <a:buChar char="•"/>
            </a:pPr>
            <a:r>
              <a:rPr lang="en-US" sz="1800" dirty="0">
                <a:effectLst/>
                <a:latin typeface="Calibri" panose="020F0502020204030204" pitchFamily="34" charset="0"/>
                <a:cs typeface="Calibri" panose="020F0502020204030204" pitchFamily="34" charset="0"/>
              </a:rPr>
              <a:t>common African American (Shaniqua) or European American (Stephanie).</a:t>
            </a:r>
          </a:p>
          <a:p>
            <a:pPr marL="7937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Like "</a:t>
            </a:r>
            <a:r>
              <a:rPr lang="en-US" sz="1800" dirty="0"/>
              <a:t>I talked to Shaniqua yesterday</a:t>
            </a:r>
            <a:r>
              <a:rPr lang="en-US" sz="1800" dirty="0">
                <a:latin typeface="Calibri" panose="020F0502020204030204" pitchFamily="34" charset="0"/>
                <a:cs typeface="Calibri" panose="020F0502020204030204" pitchFamily="34" charset="0"/>
              </a:rPr>
              <a:t>" vs "I talked to Stephanie yesterday"</a:t>
            </a:r>
            <a:endParaRPr lang="en-US" sz="18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Result: systems assigned </a:t>
            </a:r>
            <a:r>
              <a:rPr lang="en-US" sz="2400" dirty="0">
                <a:solidFill>
                  <a:srgbClr val="0200FF"/>
                </a:solidFill>
                <a:effectLst/>
                <a:latin typeface="Calibri" panose="020F0502020204030204" pitchFamily="34" charset="0"/>
                <a:cs typeface="Calibri" panose="020F0502020204030204" pitchFamily="34" charset="0"/>
              </a:rPr>
              <a:t>lower sentiment </a:t>
            </a:r>
            <a:r>
              <a:rPr lang="en-US" sz="2400" dirty="0">
                <a:effectLst/>
                <a:latin typeface="Calibri" panose="020F0502020204030204" pitchFamily="34" charset="0"/>
                <a:cs typeface="Calibri" panose="020F0502020204030204" pitchFamily="34" charset="0"/>
              </a:rPr>
              <a:t>and more negative emotion to sentences with </a:t>
            </a:r>
            <a:r>
              <a:rPr lang="en-US" sz="2400" dirty="0">
                <a:solidFill>
                  <a:srgbClr val="0200FF"/>
                </a:solidFill>
                <a:effectLst/>
                <a:latin typeface="Calibri" panose="020F0502020204030204" pitchFamily="34" charset="0"/>
                <a:cs typeface="Calibri" panose="020F0502020204030204" pitchFamily="34" charset="0"/>
              </a:rPr>
              <a:t>African American names</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Downstream harm: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Perpetuates stereotypes about African Americans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African Americans treated differently by NLP tools like sentiment (widely used in marketing research, mental health studies, etc.)</a:t>
            </a:r>
            <a:endParaRPr lang="en-US" sz="2100" dirty="0">
              <a:solidFill>
                <a:schemeClr val="tx1"/>
              </a:solidFill>
              <a:effectLst/>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9827264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Harms of Censorship</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1047750"/>
            <a:ext cx="7940040" cy="4267200"/>
          </a:xfrm>
        </p:spPr>
        <p:txBody>
          <a:bodyPr>
            <a:normAutofit lnSpcReduction="10000"/>
          </a:bodyPr>
          <a:lstStyle/>
          <a:p>
            <a:pPr marL="285750" indent="-285750">
              <a:buFont typeface="Arial" panose="020B0604020202020204" pitchFamily="34" charset="0"/>
              <a:buChar char="•"/>
            </a:pPr>
            <a:r>
              <a:rPr lang="en-US" sz="2000" b="1" dirty="0">
                <a:solidFill>
                  <a:srgbClr val="0200FF"/>
                </a:solidFill>
                <a:effectLst/>
                <a:latin typeface="Calibri" panose="020F0502020204030204" pitchFamily="34" charset="0"/>
                <a:cs typeface="Calibri" panose="020F0502020204030204" pitchFamily="34" charset="0"/>
              </a:rPr>
              <a:t>Toxicity detection </a:t>
            </a:r>
            <a:r>
              <a:rPr lang="en-US" sz="2000" dirty="0">
                <a:solidFill>
                  <a:schemeClr val="tx1"/>
                </a:solidFill>
                <a:effectLst/>
                <a:latin typeface="Calibri" panose="020F0502020204030204" pitchFamily="34" charset="0"/>
                <a:cs typeface="Calibri" panose="020F0502020204030204" pitchFamily="34" charset="0"/>
              </a:rPr>
              <a:t>is the text classification task of detecting hate speech, abuse, harassment, or other kinds of toxic language.</a:t>
            </a:r>
          </a:p>
          <a:p>
            <a:pPr marL="682625" lvl="1" indent="-28575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Widely used in online content moderation</a:t>
            </a:r>
            <a:endParaRPr lang="en-US" sz="180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a:t>
            </a:r>
            <a:r>
              <a:rPr lang="en-US" sz="2000" dirty="0">
                <a:solidFill>
                  <a:schemeClr val="tx1"/>
                </a:solidFill>
                <a:effectLst/>
                <a:latin typeface="Calibri" panose="020F0502020204030204" pitchFamily="34" charset="0"/>
                <a:cs typeface="Calibri" panose="020F0502020204030204" pitchFamily="34" charset="0"/>
              </a:rPr>
              <a:t>oxicity classifiers incorrectly flag non-toxic sentences that simply mention minority identities (like the words "blind" or "gay")</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women (Park et al., 2018),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disabled people (Hutchinson et al., 2020)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gay people (Dixon et al., 2018;</a:t>
            </a:r>
            <a:r>
              <a:rPr lang="en-US" sz="2000" dirty="0">
                <a:solidFill>
                  <a:schemeClr val="tx1"/>
                </a:solidFill>
                <a:latin typeface="Calibri" panose="020F0502020204030204" pitchFamily="34" charset="0"/>
                <a:cs typeface="Calibri" panose="020F0502020204030204" pitchFamily="34" charset="0"/>
              </a:rPr>
              <a:t> Oliva et al., 2021)</a:t>
            </a: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Downstream harms: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Censorship of speech by disabled people and other groups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Speech by these groups becomes less visible online</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Writers might be nudged by these algorithms to avoid these words making people less likely to write about themselves or these groups.</a:t>
            </a:r>
          </a:p>
          <a:p>
            <a:pPr marL="682625" lvl="1"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21472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Performance Disparities</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200150"/>
            <a:ext cx="7543801" cy="3505200"/>
          </a:xfrm>
        </p:spPr>
        <p:txBody>
          <a:bodyPr>
            <a:normAutofit fontScale="92500"/>
          </a:bodyPr>
          <a:lstStyle/>
          <a:p>
            <a:pPr marL="514350" indent="-514350">
              <a:buFont typeface="+mj-lt"/>
              <a:buAutoNum type="arabicPeriod"/>
            </a:pPr>
            <a:r>
              <a:rPr lang="en-US" dirty="0"/>
              <a:t>Text classifiers perform worse on many </a:t>
            </a:r>
            <a:r>
              <a:rPr lang="en-US" b="1" dirty="0">
                <a:solidFill>
                  <a:srgbClr val="0200FF"/>
                </a:solidFill>
              </a:rPr>
              <a:t>languages</a:t>
            </a:r>
            <a:r>
              <a:rPr lang="en-US" dirty="0"/>
              <a:t> of the world due to lack of data or labels</a:t>
            </a:r>
          </a:p>
          <a:p>
            <a:pPr marL="514350" indent="-514350">
              <a:buFont typeface="+mj-lt"/>
              <a:buAutoNum type="arabicPeriod"/>
            </a:pPr>
            <a:r>
              <a:rPr lang="en-US" dirty="0"/>
              <a:t>Text classifiers perform worse on </a:t>
            </a:r>
            <a:r>
              <a:rPr lang="en-US" b="1" dirty="0">
                <a:solidFill>
                  <a:srgbClr val="0200FF"/>
                </a:solidFill>
              </a:rPr>
              <a:t>varieties</a:t>
            </a:r>
            <a:r>
              <a:rPr lang="en-US" dirty="0"/>
              <a:t> of even high-resource languages like English</a:t>
            </a:r>
          </a:p>
          <a:p>
            <a:pPr marL="854075" lvl="1" indent="-457200">
              <a:buFont typeface="Arial" panose="020B0604020202020204" pitchFamily="34" charset="0"/>
              <a:buChar char="•"/>
            </a:pPr>
            <a:r>
              <a:rPr lang="en-US" dirty="0"/>
              <a:t>Example task: </a:t>
            </a:r>
            <a:r>
              <a:rPr lang="en-US" dirty="0">
                <a:solidFill>
                  <a:srgbClr val="0200FF"/>
                </a:solidFill>
              </a:rPr>
              <a:t>language identification, </a:t>
            </a:r>
            <a:r>
              <a:rPr lang="en-US" dirty="0"/>
              <a:t>a first step in NLP pipeline ("Is this post in English or not?") </a:t>
            </a:r>
          </a:p>
          <a:p>
            <a:pPr marL="854075" lvl="1" indent="-457200">
              <a:buFont typeface="Arial" panose="020B0604020202020204" pitchFamily="34" charset="0"/>
              <a:buChar char="•"/>
            </a:pPr>
            <a:r>
              <a:rPr lang="en-US" dirty="0"/>
              <a:t>English language detection performance worse for writers who are African American (Blodgett and O'Connor 2017) or from India (Jurgens et al., 2017)</a:t>
            </a:r>
          </a:p>
        </p:txBody>
      </p:sp>
    </p:spTree>
    <p:extLst>
      <p:ext uri="{BB962C8B-B14F-4D97-AF65-F5344CB8AC3E}">
        <p14:creationId xmlns:p14="http://schemas.microsoft.com/office/powerpoint/2010/main" val="3711562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Harms in text classification</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123950"/>
            <a:ext cx="8016240" cy="4019550"/>
          </a:xfrm>
        </p:spPr>
        <p:txBody>
          <a:bodyPr>
            <a:normAutofit fontScale="92500" lnSpcReduction="10000"/>
          </a:bodyPr>
          <a:lstStyle/>
          <a:p>
            <a:pPr marL="233363" indent="-233363">
              <a:buFont typeface="Arial" panose="020B0604020202020204" pitchFamily="34" charset="0"/>
              <a:buChar char="•"/>
            </a:pPr>
            <a:r>
              <a:rPr lang="en-US" b="1" dirty="0"/>
              <a:t>Causes:</a:t>
            </a:r>
          </a:p>
          <a:p>
            <a:pPr marL="630238" lvl="1" indent="-233363">
              <a:buFont typeface="Arial" panose="020B0604020202020204" pitchFamily="34" charset="0"/>
              <a:buChar char="•"/>
            </a:pPr>
            <a:r>
              <a:rPr lang="en-US" dirty="0"/>
              <a:t>Issues in the data; NLP systems amplify biases in training data</a:t>
            </a:r>
          </a:p>
          <a:p>
            <a:pPr marL="630238" lvl="1" indent="-233363">
              <a:buFont typeface="Arial" panose="020B0604020202020204" pitchFamily="34" charset="0"/>
              <a:buChar char="•"/>
            </a:pPr>
            <a:r>
              <a:rPr lang="en-US" dirty="0"/>
              <a:t>Problems in the labels</a:t>
            </a:r>
          </a:p>
          <a:p>
            <a:pPr marL="630238" lvl="1" indent="-233363">
              <a:buFont typeface="Arial" panose="020B0604020202020204" pitchFamily="34" charset="0"/>
              <a:buChar char="•"/>
            </a:pPr>
            <a:r>
              <a:rPr lang="en-US" dirty="0"/>
              <a:t>Problems in the algorithms (like what the model is trained to optimize) </a:t>
            </a:r>
          </a:p>
          <a:p>
            <a:pPr marL="233363" indent="-233363">
              <a:buFont typeface="Arial" panose="020B0604020202020204" pitchFamily="34" charset="0"/>
              <a:buChar char="•"/>
            </a:pPr>
            <a:r>
              <a:rPr lang="en-US" b="1" dirty="0"/>
              <a:t>Prevalence</a:t>
            </a:r>
            <a:r>
              <a:rPr lang="en-US" dirty="0"/>
              <a:t>: The same problems occur throughout NLP (including large language models)  </a:t>
            </a:r>
          </a:p>
          <a:p>
            <a:pPr marL="233363" indent="-233363">
              <a:buFont typeface="Arial" panose="020B0604020202020204" pitchFamily="34" charset="0"/>
              <a:buChar char="•"/>
            </a:pPr>
            <a:r>
              <a:rPr lang="en-US" b="1" dirty="0"/>
              <a:t>Solutions</a:t>
            </a:r>
            <a:r>
              <a:rPr lang="en-US" dirty="0"/>
              <a:t>: There are no general mitigations or solutions</a:t>
            </a:r>
          </a:p>
          <a:p>
            <a:pPr marL="630238" lvl="1" indent="-233363">
              <a:buFont typeface="Arial" panose="020B0604020202020204" pitchFamily="34" charset="0"/>
              <a:buChar char="•"/>
            </a:pPr>
            <a:r>
              <a:rPr lang="en-US" dirty="0"/>
              <a:t>But harm mitigation is an active area of research</a:t>
            </a:r>
          </a:p>
          <a:p>
            <a:pPr marL="630238" lvl="1" indent="-233363">
              <a:buFont typeface="Arial" panose="020B0604020202020204" pitchFamily="34" charset="0"/>
              <a:buChar char="•"/>
            </a:pPr>
            <a:r>
              <a:rPr lang="en-US" dirty="0"/>
              <a:t>And there are standard benchmarks and tools that we can use for measuring some of the 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416495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Thanks for </a:t>
            </a:r>
            <a:r>
              <a:rPr lang="en-US" altLang="zh-TW" smtClean="0"/>
              <a:t>Your Attention!</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78</a:t>
            </a:fld>
            <a:endParaRPr lang="en-US"/>
          </a:p>
        </p:txBody>
      </p:sp>
    </p:spTree>
    <p:extLst>
      <p:ext uri="{BB962C8B-B14F-4D97-AF65-F5344CB8AC3E}">
        <p14:creationId xmlns:p14="http://schemas.microsoft.com/office/powerpoint/2010/main" val="382751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p>
        </p:txBody>
      </p:sp>
      <p:sp>
        <p:nvSpPr>
          <p:cNvPr id="23555" name="Rectangle 3"/>
          <p:cNvSpPr>
            <a:spLocks noGrp="1" noChangeArrowheads="1"/>
          </p:cNvSpPr>
          <p:nvPr>
            <p:ph sz="quarter" idx="1"/>
          </p:nvPr>
        </p:nvSpPr>
        <p:spPr>
          <a:xfrm>
            <a:off x="914400" y="1428750"/>
            <a:ext cx="7467600" cy="3714750"/>
          </a:xfrm>
        </p:spPr>
        <p:txBody>
          <a:bodyPr/>
          <a:lstStyle/>
          <a:p>
            <a:r>
              <a:rPr lang="en-US" sz="2800" dirty="0">
                <a:latin typeface="Calibri" charset="0"/>
              </a:rPr>
              <a:t>Assigning subject categories, topics, or genres</a:t>
            </a:r>
          </a:p>
          <a:p>
            <a:r>
              <a:rPr lang="en-US" sz="2800" dirty="0">
                <a:latin typeface="Calibri" charset="0"/>
              </a:rPr>
              <a:t>Spam detection</a:t>
            </a:r>
          </a:p>
          <a:p>
            <a:r>
              <a:rPr lang="en-US" sz="2800" dirty="0">
                <a:latin typeface="Calibri" charset="0"/>
              </a:rPr>
              <a:t>Authorship identification</a:t>
            </a:r>
          </a:p>
          <a:p>
            <a:r>
              <a:rPr lang="en-US" sz="2800" dirty="0">
                <a:latin typeface="Calibri" charset="0"/>
              </a:rPr>
              <a:t>Age/gender identification</a:t>
            </a:r>
          </a:p>
          <a:p>
            <a:r>
              <a:rPr lang="en-US" sz="2800" dirty="0">
                <a:latin typeface="Calibri" charset="0"/>
              </a:rPr>
              <a:t>Language Identification</a:t>
            </a:r>
          </a:p>
          <a:p>
            <a:r>
              <a:rPr lang="en-US" sz="2800" dirty="0">
                <a:latin typeface="Calibri" charset="0"/>
              </a:rPr>
              <a:t>Sentiment analysis</a:t>
            </a:r>
          </a:p>
          <a:p>
            <a:r>
              <a:rPr lang="en-US" sz="2800" dirty="0">
                <a:latin typeface="Calibri" charset="0"/>
              </a:rPr>
              <a:t>…</a:t>
            </a:r>
          </a:p>
        </p:txBody>
      </p:sp>
    </p:spTree>
    <p:extLst>
      <p:ext uri="{BB962C8B-B14F-4D97-AF65-F5344CB8AC3E}">
        <p14:creationId xmlns:p14="http://schemas.microsoft.com/office/powerpoint/2010/main" val="24230965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sz="quarter"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d</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p:spTree>
    <p:extLst>
      <p:ext uri="{BB962C8B-B14F-4D97-AF65-F5344CB8AC3E}">
        <p14:creationId xmlns:p14="http://schemas.microsoft.com/office/powerpoint/2010/main" val="3424952435"/>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12407</TotalTime>
  <Words>4132</Words>
  <Application>Microsoft Office PowerPoint</Application>
  <PresentationFormat>如螢幕大小 (16:9)</PresentationFormat>
  <Paragraphs>562</Paragraphs>
  <Slides>78</Slides>
  <Notes>25</Notes>
  <HiddenSlides>0</HiddenSlides>
  <MMClips>0</MMClips>
  <ScaleCrop>false</ScaleCrop>
  <HeadingPairs>
    <vt:vector size="8" baseType="variant">
      <vt:variant>
        <vt:lpstr>使用字型</vt:lpstr>
      </vt:variant>
      <vt:variant>
        <vt:i4>17</vt:i4>
      </vt:variant>
      <vt:variant>
        <vt:lpstr>佈景主題</vt:lpstr>
      </vt:variant>
      <vt:variant>
        <vt:i4>3</vt:i4>
      </vt:variant>
      <vt:variant>
        <vt:lpstr>內嵌 OLE 伺服程式</vt:lpstr>
      </vt:variant>
      <vt:variant>
        <vt:i4>2</vt:i4>
      </vt:variant>
      <vt:variant>
        <vt:lpstr>投影片標題</vt:lpstr>
      </vt:variant>
      <vt:variant>
        <vt:i4>78</vt:i4>
      </vt:variant>
    </vt:vector>
  </HeadingPairs>
  <TitlesOfParts>
    <vt:vector size="100" baseType="lpstr">
      <vt:lpstr>Calibri (Headings)</vt:lpstr>
      <vt:lpstr>Courier</vt:lpstr>
      <vt:lpstr>Lucida Grande</vt:lpstr>
      <vt:lpstr>Monaco</vt:lpstr>
      <vt:lpstr>ＭＳ Ｐゴシック</vt:lpstr>
      <vt:lpstr>NimbusRomNo9L</vt:lpstr>
      <vt:lpstr>新細明體</vt:lpstr>
      <vt:lpstr>Arial</vt:lpstr>
      <vt:lpstr>Calibri</vt:lpstr>
      <vt:lpstr>Calibri Light</vt:lpstr>
      <vt:lpstr>Cambria Math</vt:lpstr>
      <vt:lpstr>Lucida Sans</vt:lpstr>
      <vt:lpstr>Symbol</vt:lpstr>
      <vt:lpstr>Tahoma</vt:lpstr>
      <vt:lpstr>Times</vt:lpstr>
      <vt:lpstr>Times New Roman</vt:lpstr>
      <vt:lpstr>Wingdings</vt:lpstr>
      <vt:lpstr>NLP-jurafsky</vt:lpstr>
      <vt:lpstr>Retrospect</vt:lpstr>
      <vt:lpstr>1_Retrospect</vt:lpstr>
      <vt:lpstr>Equation</vt:lpstr>
      <vt:lpstr>Microsoft 方程式編輯器 3.0</vt:lpstr>
      <vt:lpstr>Text Classification and Naïve Bayes</vt:lpstr>
      <vt:lpstr>Reference</vt:lpstr>
      <vt:lpstr>Outline</vt:lpstr>
      <vt:lpstr>Is this spam?</vt:lpstr>
      <vt:lpstr>Who wrote which Federalist papers?</vt:lpstr>
      <vt:lpstr>Positive or negative movie review?</vt:lpstr>
      <vt:lpstr>What is the subject of this article?</vt:lpstr>
      <vt:lpstr>Text Classification</vt:lpstr>
      <vt:lpstr>Text Classification: definition</vt:lpstr>
      <vt:lpstr>Classification Methods:  Hand-coded rules</vt:lpstr>
      <vt:lpstr>Classification Methods: Supervised Machine Learning</vt:lpstr>
      <vt:lpstr>Classification Methods: Supervised Machine Learning</vt:lpstr>
      <vt:lpstr>Text Classification and Naive Bayes</vt:lpstr>
      <vt:lpstr>Naive Bayes Intuition</vt:lpstr>
      <vt:lpstr>The Bag of Words Representation</vt:lpstr>
      <vt:lpstr>The bag of words representation</vt:lpstr>
      <vt:lpstr>Bayes’ Rule Applied to Documents and Classes</vt:lpstr>
      <vt:lpstr>Naive Bayes Classifier (I)</vt:lpstr>
      <vt:lpstr>Naive Bayes Classifier (II)</vt:lpstr>
      <vt:lpstr>Naïve Bayes Classifier (IV)</vt:lpstr>
      <vt:lpstr>Multinomial Naive Bayes Independence Assumptions</vt:lpstr>
      <vt:lpstr>Multinomial Naive Bayes Classifier</vt:lpstr>
      <vt:lpstr>Applying Multinomial Naive Bayes Classifiers to Text Classification</vt:lpstr>
      <vt:lpstr>Problems with multiplying lots of probs</vt:lpstr>
      <vt:lpstr>We actually do everything in log space</vt:lpstr>
      <vt:lpstr>Text Classification and Naïve Bayes</vt:lpstr>
      <vt:lpstr>Learning the Multinomial Naive Bayes Model</vt:lpstr>
      <vt:lpstr>Parameter estimation</vt:lpstr>
      <vt:lpstr>Problem with Maximum Likelihood</vt:lpstr>
      <vt:lpstr>Laplace (add-1) smoothing for Naïve Bayes</vt:lpstr>
      <vt:lpstr>Multinomial Naïve Bayes: Learning</vt:lpstr>
      <vt:lpstr>Unknown words</vt:lpstr>
      <vt:lpstr>Stop words</vt:lpstr>
      <vt:lpstr>Text Classification and Naive Bayes</vt:lpstr>
      <vt:lpstr>Let's do a worked sentiment example!</vt:lpstr>
      <vt:lpstr>A worked sentiment example with add-1 smoothing</vt:lpstr>
      <vt:lpstr>Optimizing for sentiment analysis</vt:lpstr>
      <vt:lpstr>Binary Multinomial Naïve Bayes: Learning</vt:lpstr>
      <vt:lpstr>Binary Multinomial Naive Bayes  on a test document d</vt:lpstr>
      <vt:lpstr>Binary multinominal naive Bayes</vt:lpstr>
      <vt:lpstr>Binary multinominal naive Bayes</vt:lpstr>
      <vt:lpstr>Binary multinominal naive Bayes</vt:lpstr>
      <vt:lpstr>Binary multinominal naive Bayes</vt:lpstr>
      <vt:lpstr>Text Classification and Naive Bayes</vt:lpstr>
      <vt:lpstr>Sentiment Classification: Dealing with Negation</vt:lpstr>
      <vt:lpstr>Sentiment Classification: Dealing with Negation</vt:lpstr>
      <vt:lpstr>Sentiment Classification: Lexicons</vt:lpstr>
      <vt:lpstr>MPQA Subjectivity Cues Lexicon</vt:lpstr>
      <vt:lpstr>The General Inquirer</vt:lpstr>
      <vt:lpstr>Using Lexicons in Sentiment Classification</vt:lpstr>
      <vt:lpstr>Naive Bayes in Other tasks: Spam Filtering</vt:lpstr>
      <vt:lpstr>Naive Bayes in Language ID</vt:lpstr>
      <vt:lpstr>Summary: Naive Bayes is Not So Naive</vt:lpstr>
      <vt:lpstr>Text Classification and Naïve Bayes</vt:lpstr>
      <vt:lpstr>Generative Model for Multinomial Naïve Bayes</vt:lpstr>
      <vt:lpstr>Naïve Bayes and Language Modeling</vt:lpstr>
      <vt:lpstr>Each class = a unigram language model</vt:lpstr>
      <vt:lpstr>Naïve Bayes as a Language Model</vt:lpstr>
      <vt:lpstr>Text Classification and Naive Bayes</vt:lpstr>
      <vt:lpstr>Evaluating Classifiers: How well does our classifier work?</vt:lpstr>
      <vt:lpstr>First step in evaluation: The confusion matrix</vt:lpstr>
      <vt:lpstr>Accuracy on the confusion matrix</vt:lpstr>
      <vt:lpstr>Why don't we use accuracy?</vt:lpstr>
      <vt:lpstr>Accuracy re: pie posts</vt:lpstr>
      <vt:lpstr>Why don't we use accuracy?</vt:lpstr>
      <vt:lpstr>Instead of accuracy we use precision and recall</vt:lpstr>
      <vt:lpstr>Precision/Recall aren't fooled by the "just call everything negative" classifier!</vt:lpstr>
      <vt:lpstr>A combined measure: F1</vt:lpstr>
      <vt:lpstr>F1 is a special case of the general "F-measure"</vt:lpstr>
      <vt:lpstr>Suppose we have more than 2 classes?</vt:lpstr>
      <vt:lpstr>How to combine P/R values for different classes: Microaveraging vs Macroaveraging</vt:lpstr>
      <vt:lpstr>Text Classification and Naive Bayes</vt:lpstr>
      <vt:lpstr>Harms of classification</vt:lpstr>
      <vt:lpstr>Representational Harms</vt:lpstr>
      <vt:lpstr>Harms of Censorship</vt:lpstr>
      <vt:lpstr>Performance Disparities</vt:lpstr>
      <vt:lpstr>Harms in text classification</vt:lpstr>
      <vt:lpstr>Thanks for Your Attention!</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and Naive Bayes</dc:title>
  <dc:subject>cs124</dc:subject>
  <dc:creator>Dan Jurafsky</dc:creator>
  <cp:keywords/>
  <dc:description/>
  <cp:lastModifiedBy>Windows 使用者</cp:lastModifiedBy>
  <cp:revision>231</cp:revision>
  <cp:lastPrinted>2012-03-27T19:39:52Z</cp:lastPrinted>
  <dcterms:created xsi:type="dcterms:W3CDTF">2010-04-19T15:31:24Z</dcterms:created>
  <dcterms:modified xsi:type="dcterms:W3CDTF">2024-03-06T05:00:47Z</dcterms:modified>
  <cp:category/>
</cp:coreProperties>
</file>